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0" y="0"/>
            <a:ext cx="9144000" cy="6901800"/>
          </a:xfrm>
          <a:prstGeom prst="rect">
            <a:avLst/>
          </a:prstGeom>
          <a:gradFill>
            <a:gsLst>
              <a:gs pos="0">
                <a:srgbClr val="003171"/>
              </a:gs>
              <a:gs pos="100000">
                <a:srgbClr val="549FFF"/>
              </a:gs>
            </a:gsLst>
            <a:lin ang="792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/>
          <p:nvPr/>
        </p:nvSpPr>
        <p:spPr>
          <a:xfrm flipH="1">
            <a:off x="-3832" y="16052"/>
            <a:ext cx="10925833" cy="6881034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40784"/>
                </a:srgbClr>
              </a:gs>
              <a:gs pos="41000">
                <a:srgbClr val="003171">
                  <a:alpha val="94901"/>
                </a:srgbClr>
              </a:gs>
              <a:gs pos="100000">
                <a:srgbClr val="003171">
                  <a:alpha val="94901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/>
          <p:nvPr/>
        </p:nvSpPr>
        <p:spPr>
          <a:xfrm flipH="1">
            <a:off x="14659" y="881"/>
            <a:ext cx="10500940" cy="6881034"/>
          </a:xfrm>
          <a:custGeom>
            <a:pathLst>
              <a:path extrusionOk="0" h="6863875" w="24279631">
                <a:moveTo>
                  <a:pt x="9291599" y="0"/>
                </a:moveTo>
                <a:lnTo>
                  <a:pt x="24279631" y="5875"/>
                </a:lnTo>
                <a:lnTo>
                  <a:pt x="24250422" y="6863875"/>
                </a:lnTo>
                <a:lnTo>
                  <a:pt x="8740466" y="6858000"/>
                </a:lnTo>
                <a:cubicBezTo>
                  <a:pt x="0" y="3062308"/>
                  <a:pt x="7449035" y="312298"/>
                  <a:pt x="9291599" y="0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846666" y="-881"/>
            <a:ext cx="2167466" cy="6906895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/>
          <p:nvPr/>
        </p:nvSpPr>
        <p:spPr>
          <a:xfrm flipH="1" rot="10800000">
            <a:off x="-524933" y="-4974"/>
            <a:ext cx="1403434" cy="6906895"/>
          </a:xfrm>
          <a:custGeom>
            <a:pathLst>
              <a:path extrusionOk="0" h="6180667" w="2167467">
                <a:moveTo>
                  <a:pt x="939800" y="0"/>
                </a:moveTo>
                <a:lnTo>
                  <a:pt x="1905000" y="5881"/>
                </a:lnTo>
                <a:cubicBezTo>
                  <a:pt x="2167467" y="1035992"/>
                  <a:pt x="0" y="1848556"/>
                  <a:pt x="1896533" y="6180667"/>
                </a:cubicBezTo>
                <a:lnTo>
                  <a:pt x="939800" y="6180667"/>
                </a:lnTo>
                <a:lnTo>
                  <a:pt x="939800" y="0"/>
                </a:lnTo>
                <a:close/>
              </a:path>
            </a:pathLst>
          </a:custGeom>
          <a:gradFill>
            <a:gsLst>
              <a:gs pos="0">
                <a:srgbClr val="003171">
                  <a:alpha val="20784"/>
                </a:srgbClr>
              </a:gs>
              <a:gs pos="100000">
                <a:srgbClr val="65A8FF">
                  <a:alpha val="20784"/>
                </a:srgbClr>
              </a:gs>
            </a:gsLst>
            <a:lin ang="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1082040" y="1656080"/>
            <a:ext cx="70509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1" baseline="0" i="0" sz="48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1082040" y="3230880"/>
            <a:ext cx="7035899" cy="925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r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None/>
              <a:defRPr b="0" baseline="0" i="0" sz="2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 rot="10800000">
            <a:off x="-348182" y="-4700"/>
            <a:ext cx="1723519" cy="6862700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sz="32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sz="2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sz="2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aseline="0" sz="2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8" name="Shape 18"/>
          <p:cNvSpPr/>
          <p:nvPr/>
        </p:nvSpPr>
        <p:spPr>
          <a:xfrm flipH="1" rot="10800000">
            <a:off x="-1118653" y="-4700"/>
            <a:ext cx="3100650" cy="6862700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" name="Shape 19"/>
          <p:cNvSpPr/>
          <p:nvPr/>
        </p:nvSpPr>
        <p:spPr>
          <a:xfrm rot="10800000">
            <a:off x="8088846" y="-6969"/>
            <a:ext cx="1100667" cy="6864969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 flipH="1" rot="10800000">
            <a:off x="-348182" y="-4700"/>
            <a:ext cx="1723519" cy="6862700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/>
          <p:nvPr/>
        </p:nvSpPr>
        <p:spPr>
          <a:xfrm flipH="1" rot="10800000">
            <a:off x="-1118653" y="-4700"/>
            <a:ext cx="3100650" cy="6862700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/>
          <p:nvPr/>
        </p:nvSpPr>
        <p:spPr>
          <a:xfrm rot="10800000">
            <a:off x="8088846" y="-6969"/>
            <a:ext cx="1100667" cy="6864969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" name="Shape 25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457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648200" y="1658990"/>
            <a:ext cx="4038599" cy="4840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>
              <a:spcBef>
                <a:spcPts val="0"/>
              </a:spcBef>
              <a:buNone/>
              <a:defRPr sz="2800"/>
            </a:lvl1pPr>
            <a:lvl2pPr rtl="0">
              <a:spcBef>
                <a:spcPts val="0"/>
              </a:spcBef>
              <a:buNone/>
              <a:defRPr sz="2400"/>
            </a:lvl2pPr>
            <a:lvl3pPr rtl="0">
              <a:spcBef>
                <a:spcPts val="0"/>
              </a:spcBef>
              <a:buNone/>
              <a:defRPr sz="2000"/>
            </a:lvl3pPr>
            <a:lvl4pPr rtl="0">
              <a:spcBef>
                <a:spcPts val="0"/>
              </a:spcBef>
              <a:buNone/>
              <a:defRPr sz="1800"/>
            </a:lvl4pPr>
            <a:lvl5pPr rtl="0">
              <a:spcBef>
                <a:spcPts val="0"/>
              </a:spcBef>
              <a:buNone/>
              <a:defRPr sz="1800"/>
            </a:lvl5pPr>
            <a:lvl6pPr rtl="0">
              <a:spcBef>
                <a:spcPts val="0"/>
              </a:spcBef>
              <a:buNone/>
              <a:defRPr sz="1800"/>
            </a:lvl6pPr>
            <a:lvl7pPr rtl="0">
              <a:spcBef>
                <a:spcPts val="0"/>
              </a:spcBef>
              <a:buNone/>
              <a:defRPr sz="1800"/>
            </a:lvl7pPr>
            <a:lvl8pPr rtl="0">
              <a:spcBef>
                <a:spcPts val="0"/>
              </a:spcBef>
              <a:buNone/>
              <a:defRPr sz="1800"/>
            </a:lvl8pPr>
            <a:lvl9pPr rtl="0">
              <a:spcBef>
                <a:spcPts val="0"/>
              </a:spcBef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 flipH="1" rot="10800000">
            <a:off x="-348182" y="-4700"/>
            <a:ext cx="1723519" cy="6862700"/>
          </a:xfrm>
          <a:custGeom>
            <a:pathLst>
              <a:path extrusionOk="0" h="6879900" w="4476675">
                <a:moveTo>
                  <a:pt x="4476676" y="16025"/>
                </a:moveTo>
                <a:lnTo>
                  <a:pt x="879695" y="0"/>
                </a:lnTo>
                <a:cubicBezTo>
                  <a:pt x="886211" y="2293300"/>
                  <a:pt x="892726" y="4586600"/>
                  <a:pt x="899242" y="6879900"/>
                </a:cubicBezTo>
                <a:lnTo>
                  <a:pt x="3909760" y="6861462"/>
                </a:lnTo>
                <a:cubicBezTo>
                  <a:pt x="0" y="3547544"/>
                  <a:pt x="1695771" y="1824359"/>
                  <a:pt x="447667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/>
          <p:nvPr/>
        </p:nvSpPr>
        <p:spPr>
          <a:xfrm flipH="1" rot="10800000">
            <a:off x="-1118653" y="-4700"/>
            <a:ext cx="3100650" cy="6862700"/>
          </a:xfrm>
          <a:custGeom>
            <a:pathLst>
              <a:path extrusionOk="0" h="6879900" w="8053639">
                <a:moveTo>
                  <a:pt x="4696126" y="16025"/>
                </a:moveTo>
                <a:lnTo>
                  <a:pt x="2920537" y="0"/>
                </a:lnTo>
                <a:cubicBezTo>
                  <a:pt x="2927053" y="2293300"/>
                  <a:pt x="2933568" y="4586600"/>
                  <a:pt x="2940084" y="6879900"/>
                </a:cubicBezTo>
                <a:lnTo>
                  <a:pt x="4085318" y="6861462"/>
                </a:lnTo>
                <a:cubicBezTo>
                  <a:pt x="8053639" y="4651267"/>
                  <a:pt x="0" y="3113439"/>
                  <a:pt x="4696126" y="16025"/>
                </a:cubicBezTo>
                <a:close/>
              </a:path>
            </a:pathLst>
          </a:custGeom>
          <a:gradFill>
            <a:gsLst>
              <a:gs pos="0">
                <a:srgbClr val="549FFF">
                  <a:alpha val="53725"/>
                </a:srgbClr>
              </a:gs>
              <a:gs pos="41000">
                <a:srgbClr val="003171">
                  <a:alpha val="53725"/>
                </a:srgbClr>
              </a:gs>
              <a:gs pos="100000">
                <a:srgbClr val="003171">
                  <a:alpha val="53725"/>
                </a:srgbClr>
              </a:gs>
            </a:gsLst>
            <a:path path="circle">
              <a:fillToRect r="100%" t="100%"/>
            </a:path>
            <a:tileRect b="-100%" l="-100%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1" name="Shape 31"/>
          <p:cNvSpPr/>
          <p:nvPr/>
        </p:nvSpPr>
        <p:spPr>
          <a:xfrm rot="10800000">
            <a:off x="8088846" y="-6969"/>
            <a:ext cx="1100667" cy="6864969"/>
          </a:xfrm>
          <a:custGeom>
            <a:pathLst>
              <a:path extrusionOk="0" h="6916846" w="1100668">
                <a:moveTo>
                  <a:pt x="0" y="11711"/>
                </a:moveTo>
                <a:lnTo>
                  <a:pt x="956734" y="0"/>
                </a:lnTo>
                <a:cubicBezTo>
                  <a:pt x="33869" y="3419922"/>
                  <a:pt x="220135" y="4504457"/>
                  <a:pt x="1100668" y="6916846"/>
                </a:cubicBezTo>
                <a:lnTo>
                  <a:pt x="0" y="6916846"/>
                </a:lnTo>
                <a:lnTo>
                  <a:pt x="0" y="11711"/>
                </a:lnTo>
                <a:close/>
              </a:path>
            </a:pathLst>
          </a:custGeom>
          <a:gradFill>
            <a:gsLst>
              <a:gs pos="0">
                <a:srgbClr val="003171"/>
              </a:gs>
              <a:gs pos="100000">
                <a:srgbClr val="65A8FF"/>
              </a:gs>
            </a:gsLst>
            <a:lin ang="5700000" scaled="0"/>
          </a:gra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" name="Shape 32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i="0" sz="4000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Shape 34"/>
          <p:cNvGrpSpPr/>
          <p:nvPr/>
        </p:nvGrpSpPr>
        <p:grpSpPr>
          <a:xfrm>
            <a:off x="-6264" y="4933386"/>
            <a:ext cx="9150267" cy="3100650"/>
            <a:chOff x="-6264" y="4933386"/>
            <a:chExt cx="9150267" cy="3100650"/>
          </a:xfrm>
        </p:grpSpPr>
        <p:sp>
          <p:nvSpPr>
            <p:cNvPr id="35" name="Shape 35"/>
            <p:cNvSpPr/>
            <p:nvPr/>
          </p:nvSpPr>
          <p:spPr>
            <a:xfrm>
              <a:off x="-7" y="5537200"/>
              <a:ext cx="9144008" cy="1574769"/>
            </a:xfrm>
            <a:custGeom>
              <a:pathLst>
                <a:path extrusionOk="0" h="1257301" w="9144009">
                  <a:moveTo>
                    <a:pt x="5" y="266700"/>
                  </a:moveTo>
                  <a:cubicBezTo>
                    <a:pt x="8115305" y="1257301"/>
                    <a:pt x="7620009" y="0"/>
                    <a:pt x="9144009" y="186267"/>
                  </a:cubicBezTo>
                  <a:cubicBezTo>
                    <a:pt x="9144008" y="441678"/>
                    <a:pt x="9143998" y="818763"/>
                    <a:pt x="9143997" y="1074174"/>
                  </a:cubicBezTo>
                  <a:lnTo>
                    <a:pt x="0" y="1086874"/>
                  </a:lnTo>
                  <a:cubicBezTo>
                    <a:pt x="0" y="854041"/>
                    <a:pt x="5" y="499533"/>
                    <a:pt x="5" y="266700"/>
                  </a:cubicBezTo>
                  <a:close/>
                </a:path>
              </a:pathLst>
            </a:custGeom>
            <a:gradFill>
              <a:gsLst>
                <a:gs pos="0">
                  <a:srgbClr val="549FFF"/>
                </a:gs>
                <a:gs pos="100000">
                  <a:srgbClr val="003171">
                    <a:alpha val="51764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flipH="1" rot="5400000">
              <a:off x="3018543" y="1908578"/>
              <a:ext cx="3100650" cy="9150266"/>
            </a:xfrm>
            <a:custGeom>
              <a:pathLst>
                <a:path extrusionOk="0" h="6879900" w="8053639">
                  <a:moveTo>
                    <a:pt x="4696126" y="16025"/>
                  </a:moveTo>
                  <a:lnTo>
                    <a:pt x="2920537" y="0"/>
                  </a:lnTo>
                  <a:cubicBezTo>
                    <a:pt x="2927053" y="2293300"/>
                    <a:pt x="2933568" y="4586600"/>
                    <a:pt x="2940084" y="6879900"/>
                  </a:cubicBezTo>
                  <a:lnTo>
                    <a:pt x="4085318" y="6861462"/>
                  </a:lnTo>
                  <a:cubicBezTo>
                    <a:pt x="8053639" y="4651267"/>
                    <a:pt x="0" y="3113439"/>
                    <a:pt x="4696126" y="16025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78823"/>
                  </a:srgbClr>
                </a:gs>
                <a:gs pos="41000">
                  <a:srgbClr val="003171">
                    <a:alpha val="78823"/>
                  </a:srgbClr>
                </a:gs>
                <a:gs pos="100000">
                  <a:srgbClr val="003171">
                    <a:alpha val="78823"/>
                  </a:srgbClr>
                </a:gs>
              </a:gsLst>
              <a:path path="circle">
                <a:fillToRect r="100%" t="100%"/>
              </a:path>
              <a:tileRect b="-100%" l="-100%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-7" y="5740400"/>
              <a:ext cx="9144010" cy="1574769"/>
            </a:xfrm>
            <a:custGeom>
              <a:pathLst>
                <a:path extrusionOk="0" h="1257301" w="9144011">
                  <a:moveTo>
                    <a:pt x="7" y="266700"/>
                  </a:moveTo>
                  <a:cubicBezTo>
                    <a:pt x="8115307" y="1257301"/>
                    <a:pt x="7620011" y="0"/>
                    <a:pt x="9144011" y="186267"/>
                  </a:cubicBezTo>
                  <a:lnTo>
                    <a:pt x="9144011" y="921775"/>
                  </a:lnTo>
                  <a:lnTo>
                    <a:pt x="0" y="931914"/>
                  </a:lnTo>
                  <a:cubicBezTo>
                    <a:pt x="0" y="699081"/>
                    <a:pt x="7" y="499533"/>
                    <a:pt x="7" y="266700"/>
                  </a:cubicBezTo>
                  <a:close/>
                </a:path>
              </a:pathLst>
            </a:custGeom>
            <a:gradFill>
              <a:gsLst>
                <a:gs pos="0">
                  <a:srgbClr val="549FFF">
                    <a:alpha val="81960"/>
                  </a:srgbClr>
                </a:gs>
                <a:gs pos="100000">
                  <a:srgbClr val="003171">
                    <a:alpha val="81960"/>
                  </a:srgbClr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8" name="Shape 38"/>
          <p:cNvSpPr txBox="1"/>
          <p:nvPr>
            <p:ph idx="1" type="body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1pPr>
            <a:lvl2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2pPr>
            <a:lvl3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3pPr>
            <a:lvl4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4pPr>
            <a:lvl5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5pPr>
            <a:lvl6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6pPr>
            <a:lvl7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7pPr>
            <a:lvl8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8pPr>
            <a:lvl9pPr rtl="0" algn="ctr">
              <a:spcBef>
                <a:spcPts val="0"/>
              </a:spcBef>
              <a:buSzPct val="100000"/>
              <a:buFont typeface="Trebuchet MS"/>
              <a:buNone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2"/>
            </a:gs>
            <a:gs pos="100000">
              <a:schemeClr val="accent1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0"/>
              </a:spcBef>
              <a:buClr>
                <a:srgbClr val="00387E"/>
              </a:buClr>
              <a:buSzPct val="100000"/>
              <a:buFont typeface="Trebuchet MS"/>
              <a:buNone/>
              <a:defRPr b="1" baseline="0" i="0" sz="4000" u="none" cap="none" strike="noStrike">
                <a:solidFill>
                  <a:srgbClr val="00387E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727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rtl="0" algn="l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●"/>
              <a:defRPr b="0" baseline="0" i="0" sz="32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rtl="0" algn="l">
              <a:spcBef>
                <a:spcPts val="560"/>
              </a:spcBef>
              <a:buClr>
                <a:schemeClr val="dk2"/>
              </a:buClr>
              <a:buSzPct val="100000"/>
              <a:buFont typeface="Courier New"/>
              <a:buChar char="o"/>
              <a:defRPr b="0" baseline="0" i="0" sz="28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rtl="0" algn="l">
              <a:spcBef>
                <a:spcPts val="480"/>
              </a:spcBef>
              <a:buClr>
                <a:schemeClr val="dk2"/>
              </a:buClr>
              <a:buSzPct val="100000"/>
              <a:buFont typeface="Wingdings"/>
              <a:buChar char="§"/>
              <a:defRPr b="0" baseline="0" i="0" sz="24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rtl="0" algn="l">
              <a:spcBef>
                <a:spcPts val="400"/>
              </a:spcBef>
              <a:buClr>
                <a:schemeClr val="dk2"/>
              </a:buClr>
              <a:buSzPct val="100000"/>
              <a:buFont typeface="Arial"/>
              <a:buChar char="●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rtl="0" algn="l">
              <a:spcBef>
                <a:spcPts val="400"/>
              </a:spcBef>
              <a:buClr>
                <a:schemeClr val="dk2"/>
              </a:buClr>
              <a:buSzPct val="100000"/>
              <a:buFont typeface="Courier New"/>
              <a:buChar char="o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rtl="0" algn="l">
              <a:spcBef>
                <a:spcPts val="400"/>
              </a:spcBef>
              <a:buClr>
                <a:schemeClr val="dk2"/>
              </a:buClr>
              <a:buSzPct val="100000"/>
              <a:buFont typeface="Wingdings"/>
              <a:buChar char="§"/>
              <a:defRPr b="0" baseline="0" i="0" sz="2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www.opengpsoc.org" TargetMode="External"/><Relationship Id="rId4" Type="http://schemas.openxmlformats.org/officeDocument/2006/relationships/image" Target="../media/image0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png"/><Relationship Id="rId4" Type="http://schemas.openxmlformats.org/officeDocument/2006/relationships/image" Target="../media/image01.png"/><Relationship Id="rId5" Type="http://schemas.openxmlformats.org/officeDocument/2006/relationships/image" Target="../media/image0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ctrTitle"/>
          </p:nvPr>
        </p:nvSpPr>
        <p:spPr>
          <a:xfrm>
            <a:off x="1082040" y="1656080"/>
            <a:ext cx="7050900" cy="131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/>
              <a:t>openGPSoC</a:t>
            </a:r>
          </a:p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379065" y="3230880"/>
            <a:ext cx="7723500" cy="297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i="1" lang="en-GB"/>
              <a:t>Fixing a broken market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opengpsoc.org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/>
              <a:t>@opengpsoc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GB"/>
              <a:t>Marcus Baw, Ewan Davis, Rob Dyke</a:t>
            </a:r>
          </a:p>
          <a:p>
            <a:pPr>
              <a:spcBef>
                <a:spcPts val="0"/>
              </a:spcBef>
              <a:buNone/>
            </a:pPr>
            <a:r>
              <a:rPr lang="en-GB"/>
              <a:t>openGPSoC, a Community Interest Company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457200" y="165899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/>
              <a:t>Building the OpenGPSoC community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/>
              <a:t>Discussion with potential partners</a:t>
            </a:r>
          </a:p>
          <a:p>
            <a:pPr indent="-228600" lvl="0" marL="457200">
              <a:spcBef>
                <a:spcPts val="0"/>
              </a:spcBef>
              <a:buFont typeface="Arial"/>
              <a:buChar char="●"/>
            </a:pPr>
            <a:r>
              <a:rPr lang="en-GB"/>
              <a:t>"Town Hall Meeting" Sat 1st December</a:t>
            </a:r>
          </a:p>
        </p:txBody>
      </p:sp>
      <p:sp>
        <p:nvSpPr>
          <p:cNvPr id="99" name="Shape 99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Next Steps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457200" y="1196350"/>
            <a:ext cx="8229600" cy="5308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www.opengpsoc.org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-GB"/>
              <a:t>/openGPSoC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algn="ctr">
              <a:spcBef>
                <a:spcPts val="0"/>
              </a:spcBef>
              <a:buNone/>
            </a:pPr>
            <a:r>
              <a:rPr lang="en-GB"/>
              <a:t>info@opengpsoc.org</a:t>
            </a:r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457200" y="274637"/>
            <a:ext cx="8229600" cy="68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More Information</a:t>
            </a:r>
          </a:p>
        </p:txBody>
      </p:sp>
      <p:pic>
        <p:nvPicPr>
          <p:cNvPr id="106" name="Shape 1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64025" y="3143250"/>
            <a:ext cx="571500" cy="571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457200" y="1008900"/>
            <a:ext cx="8229600" cy="5543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A Community Interest Company formed of all users, clinicians, developers and health informaticians.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Based on successful Foundation model for open source - Wikimedia, Apache, Mozilla, W3C, VistA.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Bringing together the energy of doctors who code with successful open source innovators and seasoned experts.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48" name="Shape 48"/>
          <p:cNvSpPr txBox="1"/>
          <p:nvPr>
            <p:ph type="title"/>
          </p:nvPr>
        </p:nvSpPr>
        <p:spPr>
          <a:xfrm>
            <a:off x="457200" y="274637"/>
            <a:ext cx="8229600" cy="646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Who are we?</a:t>
            </a:r>
          </a:p>
        </p:txBody>
      </p:sp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67200" y="32960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54850" y="3296050"/>
            <a:ext cx="609600" cy="60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3875" y="3296050"/>
            <a:ext cx="609600" cy="60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" type="body"/>
          </p:nvPr>
        </p:nvSpPr>
        <p:spPr>
          <a:xfrm>
            <a:off x="457200" y="1080972"/>
            <a:ext cx="8229600" cy="5418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Oligopoly of now just 3 major suppliers.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High barriers to market entry for new systems.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Changing systems causes massive business continuity problem to practices, hence reluctance to change systems.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Valuable data locked in proprietary 'silo' systems.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>
              <a:spcBef>
                <a:spcPts val="0"/>
              </a:spcBef>
              <a:buNone/>
            </a:pPr>
            <a:r>
              <a:rPr lang="en-GB" sz="2400"/>
              <a:t>Slow or absent response to requests for new functionality and support of new technology platforms</a:t>
            </a:r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457200" y="274637"/>
            <a:ext cx="8229600" cy="700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How is it broken?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147781"/>
            <a:ext cx="8229600" cy="5527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2400"/>
              <a:t>Create an open ecosystem where vendors can innovate and compete but prevent "lock-in". </a:t>
            </a:r>
            <a:r>
              <a:rPr lang="en-GB" sz="2400">
                <a:solidFill>
                  <a:srgbClr val="00387E"/>
                </a:solidFill>
              </a:rPr>
              <a:t>SMEs will be able to compete alongside larger players in this new marketplace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Separate data from applications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Build on existing open-standards and open APIs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spcBef>
                <a:spcPts val="0"/>
              </a:spcBef>
              <a:buNone/>
            </a:pPr>
            <a:r>
              <a:rPr lang="en-GB" sz="2400"/>
              <a:t>Ensure at least one instance of any component that could create lock-in is open source</a:t>
            </a:r>
          </a:p>
        </p:txBody>
      </p:sp>
      <p:sp>
        <p:nvSpPr>
          <p:cNvPr id="63" name="Shape 63"/>
          <p:cNvSpPr txBox="1"/>
          <p:nvPr>
            <p:ph type="title"/>
          </p:nvPr>
        </p:nvSpPr>
        <p:spPr>
          <a:xfrm>
            <a:off x="457200" y="274637"/>
            <a:ext cx="8229600" cy="810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How do we fix it?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049747"/>
            <a:ext cx="8229600" cy="5543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Open API allowing third-party mobile apps, web apps, and other platforms to integrate system features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Built-in Information Governance models for the C21st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Patient-focused security and permissions management built into design - 'data donation'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Interoperable data storage - removing system lock-in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Avoid 'per-license' model of software procurement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All progress made is immediately in the public domain for all to develop and benefit from.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700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rgbClr val="FFFFFF"/>
                </a:solidFill>
              </a:rPr>
              <a:t>What does our vision look like?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065347"/>
            <a:ext cx="8229600" cy="5433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'Modular' approach rather than 'Monolithic'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Agile and open development process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Professional software development of core components supporting community input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'Teach and do' Hack weeks/weekends to prototype, test and build components 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Early and regular end-user testing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Focused development sprints</a:t>
            </a:r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GB" sz="2400"/>
              <a:t>No Reinvention Of The Wheel! - utilise existing open source projects as base where possible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457200" y="274637"/>
            <a:ext cx="8229600" cy="70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What will we do?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457200" y="987247"/>
            <a:ext cx="8229600" cy="5511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The Project will build or procure open implementations of core components and open reference implementations of other components </a:t>
            </a:r>
          </a:p>
          <a:p>
            <a:pPr indent="-381000" lvl="0" marL="4572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All will be free to adapt and deploy these components but the project will develop a network of accredited partners able to deliver and support "turn-key" implementations and accredited components to practices</a:t>
            </a:r>
          </a:p>
          <a:p>
            <a:pPr indent="-381000" lvl="0" marL="45720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We need pump-priming funding but in the medium term we expect contributions (in cash and kind) from accredited partners to fund ongoing open-source development of core components and the Projects central functions</a:t>
            </a:r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Our business model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488100" y="1643540"/>
            <a:ext cx="8229600" cy="48401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Accredited partners can be commercial of social enterprises drawn from: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Existing suppliers of products and services to the GP IT market (there are ~100 such suppliers)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Existing NHS Informatics Services, CSU, CCGs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Existing suppliers of IT services to the NHS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New entrants to NHS IT market (particularly experienced open-source providers)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New start-ups </a:t>
            </a:r>
          </a:p>
          <a:p>
            <a:pPr indent="-381000" lvl="1" marL="914400" rtl="0">
              <a:spcBef>
                <a:spcPts val="0"/>
              </a:spcBef>
              <a:buSzPct val="100000"/>
              <a:buFont typeface="Courier New"/>
              <a:buChar char="o"/>
            </a:pPr>
            <a:r>
              <a:rPr lang="en-GB" sz="2400"/>
              <a:t>Others we have yet to imagine</a:t>
            </a:r>
          </a:p>
          <a:p>
            <a:pPr indent="-381000" lvl="0" marL="45720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GB" sz="2400"/>
              <a:t>They will need to demonstrate they have the knowledge and resources to deliver their proposed services and sign up to a code-of-practice</a:t>
            </a:r>
          </a:p>
        </p:txBody>
      </p:sp>
      <p:sp>
        <p:nvSpPr>
          <p:cNvPr id="87" name="Shape 87"/>
          <p:cNvSpPr txBox="1"/>
          <p:nvPr>
            <p:ph type="title"/>
          </p:nvPr>
        </p:nvSpPr>
        <p:spPr>
          <a:xfrm>
            <a:off x="457200" y="274637"/>
            <a:ext cx="8229600" cy="1325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Who will be our accredited partners?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457200" y="1049747"/>
            <a:ext cx="8229600" cy="5449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Ensure that 'GPSoC II' would not exclude our business model and an open-ecosystem - the "level playing field for open source and proprietary" systems the Cabinet Office PPN advocates 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Allow users to procure tested &amp; approved apps/components through a catalogue "NHS App Store" - as Tim Kelsey / NHS CB propose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Remove any unnecessarily onerous accreditation requirements (a major barrier to entry)</a:t>
            </a:r>
          </a:p>
          <a:p>
            <a:pPr indent="-228600" lvl="0" marL="457200" rtl="0">
              <a:spcBef>
                <a:spcPts val="0"/>
              </a:spcBef>
              <a:buFont typeface="Arial"/>
              <a:buChar char="●"/>
            </a:pPr>
            <a:r>
              <a:rPr lang="en-GB" sz="2400"/>
              <a:t>Help us secure pump-priming funding</a:t>
            </a:r>
          </a:p>
        </p:txBody>
      </p:sp>
      <p:sp>
        <p:nvSpPr>
          <p:cNvPr id="93" name="Shape 93"/>
          <p:cNvSpPr txBox="1"/>
          <p:nvPr>
            <p:ph type="title"/>
          </p:nvPr>
        </p:nvSpPr>
        <p:spPr>
          <a:xfrm>
            <a:off x="457200" y="274637"/>
            <a:ext cx="8229600" cy="685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GB">
                <a:solidFill>
                  <a:schemeClr val="lt1"/>
                </a:solidFill>
              </a:rPr>
              <a:t>How can you help?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Custom 506">
      <a:dk1>
        <a:srgbClr val="000000"/>
      </a:dk1>
      <a:lt1>
        <a:srgbClr val="FFFFFF"/>
      </a:lt1>
      <a:dk2>
        <a:srgbClr val="00387E"/>
      </a:dk2>
      <a:lt2>
        <a:srgbClr val="C6D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87E"/>
      </a:hlink>
      <a:folHlink>
        <a:srgbClr val="96969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