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 rot="10800000">
            <a:off x="-524933" y="-4974"/>
            <a:ext cx="1403434" cy="6906895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None/>
              <a:defRPr sz="2800"/>
            </a:lvl1pPr>
            <a:lvl2pPr rtl="0">
              <a:spcBef>
                <a:spcPts val="0"/>
              </a:spcBef>
              <a:buNone/>
              <a:defRPr sz="2400"/>
            </a:lvl2pPr>
            <a:lvl3pPr rtl="0">
              <a:spcBef>
                <a:spcPts val="0"/>
              </a:spcBef>
              <a:buNone/>
              <a:defRPr sz="2000"/>
            </a:lvl3pPr>
            <a:lvl4pPr rtl="0">
              <a:spcBef>
                <a:spcPts val="0"/>
              </a:spcBef>
              <a:buNone/>
              <a:defRPr sz="1800"/>
            </a:lvl4pPr>
            <a:lvl5pPr rtl="0">
              <a:spcBef>
                <a:spcPts val="0"/>
              </a:spcBef>
              <a:buNone/>
              <a:defRPr sz="1800"/>
            </a:lvl5pPr>
            <a:lvl6pPr rtl="0">
              <a:spcBef>
                <a:spcPts val="0"/>
              </a:spcBef>
              <a:buNone/>
              <a:defRPr sz="1800"/>
            </a:lvl6pPr>
            <a:lvl7pPr rtl="0">
              <a:spcBef>
                <a:spcPts val="0"/>
              </a:spcBef>
              <a:buNone/>
              <a:defRPr sz="1800"/>
            </a:lvl7pPr>
            <a:lvl8pPr rtl="0">
              <a:spcBef>
                <a:spcPts val="0"/>
              </a:spcBef>
              <a:buNone/>
              <a:defRPr sz="1800"/>
            </a:lvl8pPr>
            <a:lvl9pPr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None/>
              <a:defRPr sz="2800"/>
            </a:lvl1pPr>
            <a:lvl2pPr rtl="0">
              <a:spcBef>
                <a:spcPts val="0"/>
              </a:spcBef>
              <a:buNone/>
              <a:defRPr sz="2400"/>
            </a:lvl2pPr>
            <a:lvl3pPr rtl="0">
              <a:spcBef>
                <a:spcPts val="0"/>
              </a:spcBef>
              <a:buNone/>
              <a:defRPr sz="2000"/>
            </a:lvl3pPr>
            <a:lvl4pPr rtl="0">
              <a:spcBef>
                <a:spcPts val="0"/>
              </a:spcBef>
              <a:buNone/>
              <a:defRPr sz="1800"/>
            </a:lvl4pPr>
            <a:lvl5pPr rtl="0">
              <a:spcBef>
                <a:spcPts val="0"/>
              </a:spcBef>
              <a:buNone/>
              <a:defRPr sz="1800"/>
            </a:lvl5pPr>
            <a:lvl6pPr rtl="0">
              <a:spcBef>
                <a:spcPts val="0"/>
              </a:spcBef>
              <a:buNone/>
              <a:defRPr sz="1800"/>
            </a:lvl6pPr>
            <a:lvl7pPr rtl="0">
              <a:spcBef>
                <a:spcPts val="0"/>
              </a:spcBef>
              <a:buNone/>
              <a:defRPr sz="1800"/>
            </a:lvl7pPr>
            <a:lvl8pPr rtl="0">
              <a:spcBef>
                <a:spcPts val="0"/>
              </a:spcBef>
              <a:buNone/>
              <a:defRPr sz="1800"/>
            </a:lvl8pPr>
            <a:lvl9pPr rtl="0">
              <a:spcBef>
                <a:spcPts val="0"/>
              </a:spcBef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3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8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www.opengpsoc.org" TargetMode="External"/><Relationship Id="rId4" Type="http://schemas.openxmlformats.org/officeDocument/2006/relationships/image" Target="../media/image0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png"/><Relationship Id="rId4" Type="http://schemas.openxmlformats.org/officeDocument/2006/relationships/image" Target="../media/image01.png"/><Relationship Id="rId5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x="1082040" y="1656080"/>
            <a:ext cx="7050900" cy="1313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openGPSoC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79065" y="3230880"/>
            <a:ext cx="7723500" cy="297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en-GB"/>
              <a:t>Fixing a broken market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GB"/>
              <a:t>opengpsoc.org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@opengpsoc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GB"/>
              <a:t>Marcus Baw, Ewan Davis, Rob Dyke</a:t>
            </a:r>
          </a:p>
          <a:p>
            <a:pPr>
              <a:spcBef>
                <a:spcPts val="0"/>
              </a:spcBef>
              <a:buNone/>
            </a:pPr>
            <a:r>
              <a:rPr lang="en-GB"/>
              <a:t>openGPSoC, a Community Interest Company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/>
              <a:t>Building the OpenGPSoC community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/>
              <a:t>Discussion with potential partners</a:t>
            </a:r>
          </a:p>
          <a:p>
            <a:pPr indent="-228600" lvl="0" marL="457200">
              <a:spcBef>
                <a:spcPts val="0"/>
              </a:spcBef>
              <a:buFont typeface="Arial"/>
              <a:buChar char="●"/>
            </a:pPr>
            <a:r>
              <a:rPr lang="en-GB"/>
              <a:t>"Town Hall Meeting" Sat 1st December</a:t>
            </a:r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Next Steps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196350"/>
            <a:ext cx="8229600" cy="530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www.opengpsoc.org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-GB"/>
              <a:t>/openGPSoC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en-GB"/>
              <a:t>info@opengpsoc.org</a:t>
            </a:r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457200" y="274637"/>
            <a:ext cx="8229600" cy="685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More Information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4025" y="3143250"/>
            <a:ext cx="571500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008900"/>
            <a:ext cx="8229600" cy="5543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A Community Interest Company formed of all users, clinicians, developers and health informaticians.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Based on successful Foundation model for open source - Wikimedia, Apache, Mozilla, W3C, VistA.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Bringing together the energy of doctors who code with successful open source innovators and seasoned experts.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646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Who are we?</a:t>
            </a:r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200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Shape 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4850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3875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080972"/>
            <a:ext cx="8229600" cy="541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Oligopoly of now just 3 major suppliers.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High barriers to market entry for new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Changing systems causes massive business continuity problem to practices, hence reluctance to change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Valuable data locked in proprietary 'silo'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rPr lang="en-GB" sz="2400"/>
              <a:t>Slow or absent response to requests for new functionality and support of new technology platforms</a:t>
            </a:r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57200" y="274637"/>
            <a:ext cx="8229600" cy="700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is it broken?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147781"/>
            <a:ext cx="8229600" cy="5527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Create an open ecosystem where vendors can innovate and compete but prevent "lock-in". </a:t>
            </a:r>
            <a:r>
              <a:rPr lang="en-GB" sz="2400">
                <a:solidFill>
                  <a:srgbClr val="00387E"/>
                </a:solidFill>
              </a:rPr>
              <a:t>SMEs will be able to compete alongside larger players in this new marketplace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Separate data from applications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Build on existing open-standards and open APIs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Ensure at least one instance of any component that could create lock-in is open source</a:t>
            </a:r>
          </a:p>
        </p:txBody>
      </p:sp>
      <p:sp>
        <p:nvSpPr>
          <p:cNvPr id="63" name="Shape 63"/>
          <p:cNvSpPr txBox="1"/>
          <p:nvPr>
            <p:ph type="title"/>
          </p:nvPr>
        </p:nvSpPr>
        <p:spPr>
          <a:xfrm>
            <a:off x="457200" y="274637"/>
            <a:ext cx="8229600" cy="810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do we fix it?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1049747"/>
            <a:ext cx="8229600" cy="5543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Open API allowing third-party mobile apps, web apps, and other platforms to integrate system features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Built-in Information Governance models for the C21st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Patient-focused security and permissions management built into design - 'data donation'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Interoperable data storage - removing system lock-in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Avoid 'per-license' model of software procurement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All progress made is immediately in the public domain for all to develop and benefit from.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700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rgbClr val="FFFFFF"/>
                </a:solidFill>
              </a:rPr>
              <a:t>What does our vision look like?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065347"/>
            <a:ext cx="8229600" cy="5433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'Modular' approach rather than 'Monolithic'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Agile and open development process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Professional software development of core components supporting community input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'Teach and do' Hack weeks/weekends to prototype, test and build components 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Early and regular end-user testing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Focused development sprints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No Reinvention Of The Wheel! - utilise existing open source projects as base where possible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457200" y="274637"/>
            <a:ext cx="8229600" cy="70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What will we do?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987247"/>
            <a:ext cx="8229600" cy="5511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The Project will build or procure open implementations of core components and open reference implementations of other components </a:t>
            </a:r>
          </a:p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All will be free to adapt and deploy these components but the project will develop a network of accredited partners able to deliver and support "turn-key" implementations and accredited components to practices</a:t>
            </a:r>
          </a:p>
          <a:p>
            <a:pPr indent="-381000" lvl="0" marL="4572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We need pump-priming funding but in the medium term we expect contributions (in cash and kind) from accredited partners to fund ongoing open-source development of core components and the Projects central functions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Our business model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488100" y="1643540"/>
            <a:ext cx="8229600" cy="48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Accredited partners can be commercial of social enterprises drawn from: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suppliers of products and services to the GP IT market (there are ~100 such suppliers)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NHS Informatics Services, CSU, CCGs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suppliers of IT services to the NHS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New entrants to NHS IT market (particularly experienced open-source providers)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New start-ups 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Others we have yet to imagine</a:t>
            </a:r>
          </a:p>
          <a:p>
            <a:pPr indent="-381000" lvl="0" marL="4572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They will need to demonstrate they have the knowledge and resources to deliver their proposed services and sign up to a code-of-practice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Who will be our accredited partners?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049747"/>
            <a:ext cx="8229600" cy="5449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Ensure that 'GPSoC II' would not exclude our business model and an open-ecosystem - the "level playing field for open source and proprietary" systems the Cabinet Office PPN advocates 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Allow users to procure tested &amp; approved apps/components through a catalogue "NHS App Store" - as Tim Kelsey / NHS CB propose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Remove any unnecessarily onerous accreditation requirements (a major barrier to entry)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Help us secure pump-priming funding</a:t>
            </a: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457200" y="274637"/>
            <a:ext cx="8229600" cy="685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can you help?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