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comments+xml" PartName="/ppt/comments/comment4.xml"/>
  <Override ContentType="application/vnd.openxmlformats-officedocument.presentationml.comments+xml" PartName="/ppt/comments/comment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Author clrIdx="0" id="0" initials="" lastIdx="4" name="Ewan Davis"/>
  <p:cmAuthor clrIdx="1" id="1" initials="" lastIdx="4" name="Marcus Baw"/>
  <p:cmAuthor clrIdx="2" id="2" initials="" lastIdx="6" name="Unknown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authorId="0" idx="3">
    <p:pos x="6000" y="0"/>
    <p:text>I don't believe this can be done just by doctors who code. We will need seasoned professional developers to work alongside our gifted amateurs.
More importantly while Kelsey might believe it I think many of the decision makers in DH/IC/CB won't.</p:text>
  </p:cm>
  <p:cm authorId="0" idx="4">
    <p:pos x="6000" y="100"/>
    <p:text>Use of "sated" confussing</p:text>
  </p:cm>
  <p:cm authorId="1" idx="3">
    <p:pos x="6000" y="200"/>
    <p:text>given the GPSOC way has been partly to blame for the "broken market" - should we say this in a different way? 
eg
"bringing Open Source to the GP market"</p:text>
  </p:cm>
  <p:cm authorId="2" idx="3">
    <p:pos x="6000" y="300"/>
    <p:text>we do that on slides 2/3</p:text>
  </p:cm>
  <p:cm authorId="2" idx="4">
    <p:pos x="6000" y="400"/>
    <p:text>Stickler for AZ sorting on Surname</p:text>
  </p:cm>
  <p:cm authorId="1" idx="4">
    <p:pos x="6000" y="500"/>
    <p:text>I thought they might see these as "standard" offerings and not future aspirations</p:text>
  </p:cm>
  <p:cm authorId="2" idx="5">
    <p:pos x="6000" y="600"/>
    <p:text>something more like that?</p:text>
  </p:cm>
  <p:cm authorId="2" idx="6">
    <p:pos x="6000" y="700"/>
    <p:text>I've made the desktop --&gt; open computing platform (as I think that an open distro isn't that relevant to this audience)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authorId="0" idx="2">
    <p:pos x="6000" y="0"/>
    <p:text>Have taken out commitment to "all current GPSoC standards" - These are overblown and onerous and we will want to try and negotiate a lighter touch.</p:text>
  </p:cm>
  <p:cm authorId="2" idx="1">
    <p:pos x="6000" y="100"/>
    <p:text>some great points here marcus</p:text>
  </p:cm>
</p:cmLst>
</file>

<file path=ppt/comments/comment3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authorId="2" idx="2">
    <p:pos x="6000" y="0"/>
    <p:text>I'd avoid using #nhshd .... as it might not be NHSHackDay ... Carl can be a bit precious about NHSHD....</p:text>
  </p:cm>
  <p:cm authorId="1" idx="2">
    <p:pos x="6000" y="100"/>
    <p:text>ok dude</p:text>
  </p:cm>
</p:cmLst>
</file>

<file path=ppt/comments/comment4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authorId="0" idx="1">
    <p:pos x="6000" y="0"/>
    <p:text>What do you mean by "Approval goes a long way"? generally a bad idea to ask for official approval as difficult to get and best to leave them on the fence than force them to say yes or no</p:text>
  </p:cm>
  <p:cm authorId="1" idx="1">
    <p:pos x="6000" y="100"/>
    <p:text>yeah I was trying to say "it helps if you're not against us" but not in a dumb way. re-reading it.... dumb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" name="Shape 9"/>
          <p:cNvSpPr/>
          <p:nvPr/>
        </p:nvSpPr>
        <p:spPr>
          <a:xfrm flipH="1">
            <a:off x="-3832" y="16052"/>
            <a:ext cx="10925833" cy="6881034"/>
          </a:xfrm>
          <a:custGeom>
            <a:pathLst>
              <a:path extrusionOk="0" h="6863875" w="24279631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/>
          <p:nvPr/>
        </p:nvSpPr>
        <p:spPr>
          <a:xfrm flipH="1">
            <a:off x="14659" y="881"/>
            <a:ext cx="10500940" cy="6881034"/>
          </a:xfrm>
          <a:custGeom>
            <a:pathLst>
              <a:path extrusionOk="0" h="6863875" w="24279631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-846666" y="-881"/>
            <a:ext cx="2167466" cy="6906895"/>
          </a:xfrm>
          <a:custGeom>
            <a:pathLst>
              <a:path extrusionOk="0" h="6180667" w="2167467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 flipH="1" rot="10800000">
            <a:off x="-524933" y="-4974"/>
            <a:ext cx="1403434" cy="6906895"/>
          </a:xfrm>
          <a:custGeom>
            <a:pathLst>
              <a:path extrusionOk="0" h="6180667" w="2167467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 txBox="1"/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1" baseline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 algn="r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b="0" baseline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 rot="10800000">
            <a:off x="-348182" y="-4700"/>
            <a:ext cx="1723519" cy="6862700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 algn="l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 algn="l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 algn="l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 algn="l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 algn="l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 algn="l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 algn="l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 algn="l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" name="Shape 18"/>
          <p:cNvSpPr/>
          <p:nvPr/>
        </p:nvSpPr>
        <p:spPr>
          <a:xfrm flipH="1" rot="10800000">
            <a:off x="-1118653" y="-4700"/>
            <a:ext cx="3100650" cy="6862700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" name="Shape 19"/>
          <p:cNvSpPr/>
          <p:nvPr/>
        </p:nvSpPr>
        <p:spPr>
          <a:xfrm rot="10800000">
            <a:off x="8088846" y="-6969"/>
            <a:ext cx="1100667" cy="6864969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 flipH="1" rot="10800000">
            <a:off x="-348182" y="-4700"/>
            <a:ext cx="1723519" cy="6862700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/>
          <p:nvPr/>
        </p:nvSpPr>
        <p:spPr>
          <a:xfrm flipH="1" rot="10800000">
            <a:off x="-1118653" y="-4700"/>
            <a:ext cx="3100650" cy="6862700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/>
          <p:nvPr/>
        </p:nvSpPr>
        <p:spPr>
          <a:xfrm rot="10800000">
            <a:off x="8088846" y="-6969"/>
            <a:ext cx="1100667" cy="6864969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" name="Shape 25"/>
          <p:cNvSpPr txBox="1"/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buNone/>
              <a:defRPr sz="2800"/>
            </a:lvl1pPr>
            <a:lvl2pPr rtl="0">
              <a:spcBef>
                <a:spcPts val="0"/>
              </a:spcBef>
              <a:buNone/>
              <a:defRPr sz="2400"/>
            </a:lvl2pPr>
            <a:lvl3pPr rtl="0">
              <a:spcBef>
                <a:spcPts val="0"/>
              </a:spcBef>
              <a:buNone/>
              <a:defRPr sz="2000"/>
            </a:lvl3pPr>
            <a:lvl4pPr rtl="0">
              <a:spcBef>
                <a:spcPts val="0"/>
              </a:spcBef>
              <a:buNone/>
              <a:defRPr sz="1800"/>
            </a:lvl4pPr>
            <a:lvl5pPr rtl="0">
              <a:spcBef>
                <a:spcPts val="0"/>
              </a:spcBef>
              <a:buNone/>
              <a:defRPr sz="1800"/>
            </a:lvl5pPr>
            <a:lvl6pPr rtl="0">
              <a:spcBef>
                <a:spcPts val="0"/>
              </a:spcBef>
              <a:buNone/>
              <a:defRPr sz="1800"/>
            </a:lvl6pPr>
            <a:lvl7pPr rtl="0">
              <a:spcBef>
                <a:spcPts val="0"/>
              </a:spcBef>
              <a:buNone/>
              <a:defRPr sz="1800"/>
            </a:lvl7pPr>
            <a:lvl8pPr rtl="0">
              <a:spcBef>
                <a:spcPts val="0"/>
              </a:spcBef>
              <a:buNone/>
              <a:defRPr sz="1800"/>
            </a:lvl8pPr>
            <a:lvl9pPr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buNone/>
              <a:defRPr sz="2800"/>
            </a:lvl1pPr>
            <a:lvl2pPr rtl="0">
              <a:spcBef>
                <a:spcPts val="0"/>
              </a:spcBef>
              <a:buNone/>
              <a:defRPr sz="2400"/>
            </a:lvl2pPr>
            <a:lvl3pPr rtl="0">
              <a:spcBef>
                <a:spcPts val="0"/>
              </a:spcBef>
              <a:buNone/>
              <a:defRPr sz="2000"/>
            </a:lvl3pPr>
            <a:lvl4pPr rtl="0">
              <a:spcBef>
                <a:spcPts val="0"/>
              </a:spcBef>
              <a:buNone/>
              <a:defRPr sz="1800"/>
            </a:lvl4pPr>
            <a:lvl5pPr rtl="0">
              <a:spcBef>
                <a:spcPts val="0"/>
              </a:spcBef>
              <a:buNone/>
              <a:defRPr sz="1800"/>
            </a:lvl5pPr>
            <a:lvl6pPr rtl="0">
              <a:spcBef>
                <a:spcPts val="0"/>
              </a:spcBef>
              <a:buNone/>
              <a:defRPr sz="1800"/>
            </a:lvl6pPr>
            <a:lvl7pPr rtl="0">
              <a:spcBef>
                <a:spcPts val="0"/>
              </a:spcBef>
              <a:buNone/>
              <a:defRPr sz="1800"/>
            </a:lvl7pPr>
            <a:lvl8pPr rtl="0">
              <a:spcBef>
                <a:spcPts val="0"/>
              </a:spcBef>
              <a:buNone/>
              <a:defRPr sz="1800"/>
            </a:lvl8pPr>
            <a:lvl9pPr rtl="0">
              <a:spcBef>
                <a:spcPts val="0"/>
              </a:spcBef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 flipH="1" rot="10800000">
            <a:off x="-348182" y="-4700"/>
            <a:ext cx="1723519" cy="6862700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/>
          <p:nvPr/>
        </p:nvSpPr>
        <p:spPr>
          <a:xfrm flipH="1" rot="10800000">
            <a:off x="-1118653" y="-4700"/>
            <a:ext cx="3100650" cy="6862700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" name="Shape 31"/>
          <p:cNvSpPr/>
          <p:nvPr/>
        </p:nvSpPr>
        <p:spPr>
          <a:xfrm rot="10800000">
            <a:off x="8088846" y="-6969"/>
            <a:ext cx="1100667" cy="6864969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i="0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Shape 34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35" name="Shape 35"/>
            <p:cNvSpPr/>
            <p:nvPr/>
          </p:nvSpPr>
          <p:spPr>
            <a:xfrm>
              <a:off x="-7" y="5537200"/>
              <a:ext cx="9144008" cy="1574769"/>
            </a:xfrm>
            <a:custGeom>
              <a:pathLst>
                <a:path extrusionOk="0" h="1257301" w="9144009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 flipH="1" rot="5400000">
              <a:off x="3018543" y="1908578"/>
              <a:ext cx="3100650" cy="9150266"/>
            </a:xfrm>
            <a:custGeom>
              <a:pathLst>
                <a:path extrusionOk="0" h="6879900" w="8053639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r="100%" t="100%"/>
              </a:path>
              <a:tileRect b="-100%" l="-100%"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-7" y="5740400"/>
              <a:ext cx="9144010" cy="1574769"/>
            </a:xfrm>
            <a:custGeom>
              <a:pathLst>
                <a:path extrusionOk="0" h="1257301" w="9144011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8" name="Shape 38"/>
          <p:cNvSpPr txBox="1"/>
          <p:nvPr>
            <p:ph idx="1" type="body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1pPr>
            <a:lvl2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2pPr>
            <a:lvl3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3pPr>
            <a:lvl4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4pPr>
            <a:lvl5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5pPr>
            <a:lvl6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6pPr>
            <a:lvl7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7pPr>
            <a:lvl8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8pPr>
            <a:lvl9pPr rtl="0" algn="ctr">
              <a:spcBef>
                <a:spcPts val="0"/>
              </a:spcBef>
              <a:buSzPct val="100000"/>
              <a:buFont typeface="Trebuchet MS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 algn="l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baseline="0" i="0" sz="4000" u="none" cap="none" strike="noStrik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b="0" baseline="0" i="0" sz="3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rtl="0" algn="l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b="0" baseline="0" i="0" sz="28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rtl="0" algn="l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b="0" baseline="0" i="0" sz="2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rtl="0" algn="l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b="0" baseline="0" i="0" sz="2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rtl="0" algn="l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b="0" baseline="0" i="0" sz="2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 algn="l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b="0" baseline="0" i="0" sz="2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 algn="l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b="0" baseline="0" i="0" sz="2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 algn="l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b="0" baseline="0" i="0" sz="2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 algn="l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b="0" baseline="0" i="0" sz="2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www.opengpsoc.org" TargetMode="External"/><Relationship Id="rId4" Type="http://schemas.openxmlformats.org/officeDocument/2006/relationships/image" Target="../media/image0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3.png"/><Relationship Id="rId4" Type="http://schemas.openxmlformats.org/officeDocument/2006/relationships/image" Target="../media/image00.png"/><Relationship Id="rId5" Type="http://schemas.openxmlformats.org/officeDocument/2006/relationships/image" Target="../media/image0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omments" Target="../comments/comment2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omments" Target="../comments/comment3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omments" Target="../comments/commen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ctrTitle"/>
          </p:nvPr>
        </p:nvSpPr>
        <p:spPr>
          <a:xfrm>
            <a:off x="1082040" y="1656080"/>
            <a:ext cx="7050900" cy="1313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openGPSoC</a:t>
            </a:r>
          </a:p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379065" y="3230880"/>
            <a:ext cx="7723500" cy="297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i="1" lang="en-GB"/>
              <a:t>Fixing a broken market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-GB"/>
              <a:t>opengpsoc.org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@opengpsoc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-GB"/>
              <a:t>Marcus Baw, Ewan Davis, Rob Dyke</a:t>
            </a:r>
          </a:p>
          <a:p>
            <a:pPr>
              <a:spcBef>
                <a:spcPts val="0"/>
              </a:spcBef>
              <a:buNone/>
            </a:pPr>
            <a:r>
              <a:rPr lang="en-GB"/>
              <a:t>openGPSoC, a Community Interest Company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idx="1" type="body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/>
              <a:t>Building the OpenGPSoC community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/>
              <a:t>Discussion with potential partners</a:t>
            </a:r>
          </a:p>
          <a:p>
            <a:pPr indent="-228600" lvl="0" marL="457200">
              <a:spcBef>
                <a:spcPts val="0"/>
              </a:spcBef>
              <a:buFont typeface="Arial"/>
              <a:buChar char="●"/>
            </a:pPr>
            <a:r>
              <a:rPr lang="en-GB"/>
              <a:t>"Town Hall Meeting" Sat 8th December London</a:t>
            </a:r>
          </a:p>
        </p:txBody>
      </p:sp>
      <p:sp>
        <p:nvSpPr>
          <p:cNvPr id="99" name="Shape 99"/>
          <p:cNvSpPr txBox="1"/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Next Steps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x="457200" y="1196350"/>
            <a:ext cx="8229600" cy="5308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www.opengpsoc.org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rPr lang="en-GB"/>
              <a:t>/openGPSoC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ctr">
              <a:spcBef>
                <a:spcPts val="0"/>
              </a:spcBef>
              <a:buNone/>
            </a:pPr>
            <a:r>
              <a:rPr lang="en-GB"/>
              <a:t>info@opengpsoc.org</a:t>
            </a:r>
          </a:p>
        </p:txBody>
      </p:sp>
      <p:sp>
        <p:nvSpPr>
          <p:cNvPr id="105" name="Shape 105"/>
          <p:cNvSpPr txBox="1"/>
          <p:nvPr>
            <p:ph type="title"/>
          </p:nvPr>
        </p:nvSpPr>
        <p:spPr>
          <a:xfrm>
            <a:off x="457200" y="274637"/>
            <a:ext cx="8229600" cy="685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More Information</a:t>
            </a:r>
          </a:p>
        </p:txBody>
      </p:sp>
      <p:pic>
        <p:nvPicPr>
          <p:cNvPr id="106" name="Shape 10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64025" y="3143250"/>
            <a:ext cx="571500" cy="57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x="457200" y="1008900"/>
            <a:ext cx="8229600" cy="5543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2400"/>
              <a:t>A Community Interest Company formed of all users, clinicians, developers and health informaticians.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-GB" sz="2400"/>
              <a:t>Based on successful Foundation model for open source - Wikimedia, Apache, Mozilla, W3C, VistA.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-GB" sz="2400"/>
              <a:t>Bringing together the energy of doctors who code with successful open source innovators and seasoned experts.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3000"/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457200" y="274637"/>
            <a:ext cx="8229600" cy="6461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Who are we?</a:t>
            </a:r>
          </a:p>
        </p:txBody>
      </p:sp>
      <p:pic>
        <p:nvPicPr>
          <p:cNvPr id="49" name="Shape 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67200" y="329605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Shape 5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54850" y="329605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Shape 5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63875" y="3296050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idx="1" type="body"/>
          </p:nvPr>
        </p:nvSpPr>
        <p:spPr>
          <a:xfrm>
            <a:off x="457200" y="1080972"/>
            <a:ext cx="8229600" cy="541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2400"/>
              <a:t>Oligopoly of now just 3 major suppliers.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-GB" sz="2400"/>
              <a:t>High barriers to market entry for new systems.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-GB" sz="2400"/>
              <a:t>Changing systems causes massive business continuity problem to practices, hence reluctance to change systems.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-GB" sz="2400"/>
              <a:t>Valuable data locked in proprietary 'silo' systems.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>
              <a:spcBef>
                <a:spcPts val="0"/>
              </a:spcBef>
              <a:buNone/>
            </a:pPr>
            <a:r>
              <a:rPr lang="en-GB" sz="2400"/>
              <a:t>Slow or absent response to requests for new functionality and support of new technology platforms</a:t>
            </a:r>
          </a:p>
        </p:txBody>
      </p:sp>
      <p:sp>
        <p:nvSpPr>
          <p:cNvPr id="57" name="Shape 57"/>
          <p:cNvSpPr txBox="1"/>
          <p:nvPr>
            <p:ph type="title"/>
          </p:nvPr>
        </p:nvSpPr>
        <p:spPr>
          <a:xfrm>
            <a:off x="457200" y="274637"/>
            <a:ext cx="8229600" cy="700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How is it broken?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" type="body"/>
          </p:nvPr>
        </p:nvSpPr>
        <p:spPr>
          <a:xfrm>
            <a:off x="457200" y="1147781"/>
            <a:ext cx="8229600" cy="5527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2400"/>
              <a:t>Create an open ecosystem where vendors can innovate and compete but prevent "lock-in". </a:t>
            </a:r>
            <a:r>
              <a:rPr lang="en-GB" sz="2400">
                <a:solidFill>
                  <a:srgbClr val="00387E"/>
                </a:solidFill>
              </a:rPr>
              <a:t>SMEs will be able to compete alongside larger players in this new marketplace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-GB" sz="2400"/>
              <a:t>Separate data from applications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-GB" sz="2400"/>
              <a:t>Build on existing open-standards and open APIs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-GB" sz="2400"/>
              <a:t>Ensure at least one instance of any component that could create lock-in is open source</a:t>
            </a:r>
          </a:p>
        </p:txBody>
      </p:sp>
      <p:sp>
        <p:nvSpPr>
          <p:cNvPr id="63" name="Shape 63"/>
          <p:cNvSpPr txBox="1"/>
          <p:nvPr>
            <p:ph type="title"/>
          </p:nvPr>
        </p:nvSpPr>
        <p:spPr>
          <a:xfrm>
            <a:off x="457200" y="274637"/>
            <a:ext cx="8229600" cy="810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How do we fix it?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idx="1" type="body"/>
          </p:nvPr>
        </p:nvSpPr>
        <p:spPr>
          <a:xfrm>
            <a:off x="457200" y="1049747"/>
            <a:ext cx="8229600" cy="5543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Open API allowing third-party mobile apps, web apps, and other platforms to integrate system features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Built-in Information Governance models for the C21st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Patient-focused security and permissions management built into design - 'data donation'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Interoperable data storage - removing system lock-in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Avoid 'per-license' model of software procurement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All progress made is immediately in the public domain for all to develop and benefit from.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sp>
        <p:nvSpPr>
          <p:cNvPr id="69" name="Shape 69"/>
          <p:cNvSpPr txBox="1"/>
          <p:nvPr>
            <p:ph type="title"/>
          </p:nvPr>
        </p:nvSpPr>
        <p:spPr>
          <a:xfrm>
            <a:off x="457200" y="274637"/>
            <a:ext cx="8229600" cy="700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>
                <a:solidFill>
                  <a:srgbClr val="FFFFFF"/>
                </a:solidFill>
              </a:rPr>
              <a:t>What does our vision look like?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idx="1" type="body"/>
          </p:nvPr>
        </p:nvSpPr>
        <p:spPr>
          <a:xfrm>
            <a:off x="457200" y="1065347"/>
            <a:ext cx="8229600" cy="5433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00000"/>
              </a:lnSpc>
              <a:spcBef>
                <a:spcPts val="0"/>
              </a:spcBef>
              <a:buFont typeface="Arial"/>
              <a:buChar char="●"/>
            </a:pPr>
            <a:r>
              <a:rPr lang="en-GB" sz="2400"/>
              <a:t>'Modular' approach rather than 'Monolithic'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buFont typeface="Arial"/>
              <a:buChar char="●"/>
            </a:pPr>
            <a:r>
              <a:rPr lang="en-GB" sz="2400"/>
              <a:t>Agile and open development process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buFont typeface="Arial"/>
              <a:buChar char="●"/>
            </a:pPr>
            <a:r>
              <a:rPr lang="en-GB" sz="2400"/>
              <a:t>Professional software development of core components supporting community input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buFont typeface="Arial"/>
              <a:buChar char="●"/>
            </a:pPr>
            <a:r>
              <a:rPr lang="en-GB" sz="2400"/>
              <a:t>'Teach and do' Hack weeks/weekends to prototype, test and build components 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buFont typeface="Arial"/>
              <a:buChar char="●"/>
            </a:pPr>
            <a:r>
              <a:rPr lang="en-GB" sz="2400"/>
              <a:t>Early and regular end-user testing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buFont typeface="Arial"/>
              <a:buChar char="●"/>
            </a:pPr>
            <a:r>
              <a:rPr lang="en-GB" sz="2400"/>
              <a:t>Focused development sprints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buFont typeface="Arial"/>
              <a:buChar char="●"/>
            </a:pPr>
            <a:r>
              <a:rPr lang="en-GB" sz="2400"/>
              <a:t>No Reinvention Of The Wheel! - utilise existing open source projects as base where possible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sp>
        <p:nvSpPr>
          <p:cNvPr id="75" name="Shape 75"/>
          <p:cNvSpPr txBox="1"/>
          <p:nvPr>
            <p:ph type="title"/>
          </p:nvPr>
        </p:nvSpPr>
        <p:spPr>
          <a:xfrm>
            <a:off x="457200" y="274637"/>
            <a:ext cx="8229600" cy="7097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What will we do?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" type="body"/>
          </p:nvPr>
        </p:nvSpPr>
        <p:spPr>
          <a:xfrm>
            <a:off x="457200" y="987247"/>
            <a:ext cx="8229600" cy="5511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-GB" sz="2400"/>
              <a:t>The Project will build or procure open implementations of core components and open reference implementations of other components </a:t>
            </a:r>
          </a:p>
          <a:p>
            <a:pPr indent="-381000" lvl="0" marL="4572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-GB" sz="2400"/>
              <a:t>All will be free to adapt and deploy these components but the project will develop a network of accredited partners able to deliver and support "turn-key" implementations and accredited components to practices</a:t>
            </a:r>
          </a:p>
          <a:p>
            <a:pPr indent="-381000" lvl="0" marL="457200">
              <a:spcBef>
                <a:spcPts val="0"/>
              </a:spcBef>
              <a:buSzPct val="100000"/>
              <a:buFont typeface="Arial"/>
              <a:buChar char="●"/>
            </a:pPr>
            <a:r>
              <a:rPr lang="en-GB" sz="2400"/>
              <a:t>We need pump-priming funding but in the medium term we expect contributions (in cash and kind) from accredited partners to fund ongoing open-source development of core components and the Projects central functions</a:t>
            </a:r>
          </a:p>
        </p:txBody>
      </p:sp>
      <p:sp>
        <p:nvSpPr>
          <p:cNvPr id="81" name="Shape 81"/>
          <p:cNvSpPr txBox="1"/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Our business model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x="488100" y="1643540"/>
            <a:ext cx="8229600" cy="4840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-GB" sz="2400"/>
              <a:t>Accredited partners can be commercial of social enterprises drawn from:</a:t>
            </a:r>
          </a:p>
          <a:p>
            <a:pPr indent="-381000" lvl="1" marL="914400" rtl="0">
              <a:spcBef>
                <a:spcPts val="0"/>
              </a:spcBef>
              <a:buSzPct val="100000"/>
              <a:buFont typeface="Courier New"/>
              <a:buChar char="o"/>
            </a:pPr>
            <a:r>
              <a:rPr lang="en-GB" sz="2400"/>
              <a:t>Existing suppliers of products and services to the GP IT market (there are ~100 such suppliers)</a:t>
            </a:r>
          </a:p>
          <a:p>
            <a:pPr indent="-381000" lvl="1" marL="914400" rtl="0">
              <a:spcBef>
                <a:spcPts val="0"/>
              </a:spcBef>
              <a:buSzPct val="100000"/>
              <a:buFont typeface="Courier New"/>
              <a:buChar char="o"/>
            </a:pPr>
            <a:r>
              <a:rPr lang="en-GB" sz="2400"/>
              <a:t>Existing NHS Informatics Services, CSU, CCGs</a:t>
            </a:r>
          </a:p>
          <a:p>
            <a:pPr indent="-381000" lvl="1" marL="914400" rtl="0">
              <a:spcBef>
                <a:spcPts val="0"/>
              </a:spcBef>
              <a:buSzPct val="100000"/>
              <a:buFont typeface="Courier New"/>
              <a:buChar char="o"/>
            </a:pPr>
            <a:r>
              <a:rPr lang="en-GB" sz="2400"/>
              <a:t>Existing suppliers of IT services to the NHS</a:t>
            </a:r>
          </a:p>
          <a:p>
            <a:pPr indent="-381000" lvl="1" marL="914400" rtl="0">
              <a:spcBef>
                <a:spcPts val="0"/>
              </a:spcBef>
              <a:buSzPct val="100000"/>
              <a:buFont typeface="Courier New"/>
              <a:buChar char="o"/>
            </a:pPr>
            <a:r>
              <a:rPr lang="en-GB" sz="2400"/>
              <a:t>New entrants to NHS IT market (particularly experienced open-source providers)</a:t>
            </a:r>
          </a:p>
          <a:p>
            <a:pPr indent="-381000" lvl="1" marL="914400" rtl="0">
              <a:spcBef>
                <a:spcPts val="0"/>
              </a:spcBef>
              <a:buSzPct val="100000"/>
              <a:buFont typeface="Courier New"/>
              <a:buChar char="o"/>
            </a:pPr>
            <a:r>
              <a:rPr lang="en-GB" sz="2400"/>
              <a:t>New start-ups </a:t>
            </a:r>
          </a:p>
          <a:p>
            <a:pPr indent="-381000" lvl="1" marL="914400" rtl="0">
              <a:spcBef>
                <a:spcPts val="0"/>
              </a:spcBef>
              <a:buSzPct val="100000"/>
              <a:buFont typeface="Courier New"/>
              <a:buChar char="o"/>
            </a:pPr>
            <a:r>
              <a:rPr lang="en-GB" sz="2400"/>
              <a:t>Others we have yet to imagine</a:t>
            </a:r>
          </a:p>
          <a:p>
            <a:pPr indent="-381000" lvl="0" marL="457200">
              <a:spcBef>
                <a:spcPts val="0"/>
              </a:spcBef>
              <a:buSzPct val="100000"/>
              <a:buFont typeface="Arial"/>
              <a:buChar char="●"/>
            </a:pPr>
            <a:r>
              <a:rPr lang="en-GB" sz="2400"/>
              <a:t>They will need to demonstrate they have the knowledge and resources to deliver their proposed services and sign up to a code-of-practice</a:t>
            </a:r>
          </a:p>
        </p:txBody>
      </p:sp>
      <p:sp>
        <p:nvSpPr>
          <p:cNvPr id="87" name="Shape 87"/>
          <p:cNvSpPr txBox="1"/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Who will be our accredited partners?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x="457200" y="1049747"/>
            <a:ext cx="8229600" cy="5449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Ensure that 'GPSoC II' would not exclude our business model and an open-ecosystem - the "level playing field for open source and proprietary" systems the Cabinet Office PPN advocates 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Allow users to procure tested &amp; approved apps/components through a catalogue "NHS App Store" - as Tim Kelsey / NHS CB propose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Remove any unnecessarily onerous accreditation requirements (a major barrier to entry)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-GB" sz="2400"/>
              <a:t>Help us secure pump-priming funding</a:t>
            </a:r>
          </a:p>
        </p:txBody>
      </p:sp>
      <p:sp>
        <p:nvSpPr>
          <p:cNvPr id="93" name="Shape 93"/>
          <p:cNvSpPr txBox="1"/>
          <p:nvPr>
            <p:ph type="title"/>
          </p:nvPr>
        </p:nvSpPr>
        <p:spPr>
          <a:xfrm>
            <a:off x="457200" y="274637"/>
            <a:ext cx="8229600" cy="685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>
                <a:solidFill>
                  <a:schemeClr val="lt1"/>
                </a:solidFill>
              </a:rPr>
              <a:t>How can you help?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