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embeddedFontLst>
    <p:embeddedFont>
      <p:font typeface="Helvetica Neue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Jon Hoeksma"/>
  <p:cmAuthor clrIdx="1" id="1" initials="" lastIdx="1" name="Marcus Baw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HelveticaNeue-regular.fntdata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font" Target="fonts/HelveticaNeue-italic.fntdata"/><Relationship Id="rId23" Type="http://schemas.openxmlformats.org/officeDocument/2006/relationships/slide" Target="slides/slide17.xml"/><Relationship Id="rId45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HelveticaNeue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Keeps falling over in Safari when I try to make a rating
https://www.dropbox.com/s/gjyc36prras3nie/Screenshot%202016-09-19%2015.50.51.png?dl=0</p:text>
  </p:cm>
  <p:cm authorId="1" idx="1">
    <p:pos x="6000" y="100"/>
    <p:text>I've tried again and it works for me. I can't see it being a purely Safari issue. Are you filling in all the fields in the survey?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Basically to reinforce the point that it’s not straightforward and needs to be done by experienced persons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This is one of the most commonly used Read2/CTV3 codes. It’s used when systems don’t help the user find the right code for that interaction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4.png"/><Relationship Id="rId3" Type="http://schemas.openxmlformats.org/officeDocument/2006/relationships/image" Target="../media/image0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 slide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209898" cy="52440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/>
          <p:nvPr>
            <p:ph type="ctrTitle"/>
          </p:nvPr>
        </p:nvSpPr>
        <p:spPr>
          <a:xfrm>
            <a:off x="513796" y="677283"/>
            <a:ext cx="5772578" cy="137143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D4F97"/>
              </a:buClr>
              <a:buFont typeface="Calibri"/>
              <a:buNone/>
              <a:defRPr b="0" i="0" sz="3300" u="none" cap="none" strike="noStrike">
                <a:solidFill>
                  <a:srgbClr val="2D4F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513797" y="1994114"/>
            <a:ext cx="4382759" cy="1392766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7F7F7F"/>
              </a:buClr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52031" y="2951742"/>
            <a:ext cx="4562634" cy="2538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_circle.png" id="65" name="Shape 65"/>
          <p:cNvPicPr preferRelativeResize="0"/>
          <p:nvPr/>
        </p:nvPicPr>
        <p:blipFill/>
        <p:spPr>
          <a:xfrm>
            <a:off x="7281233" y="-235232"/>
            <a:ext cx="1489638" cy="111722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234" y="4283133"/>
            <a:ext cx="3406620" cy="70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ign off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0"/>
            <a:ext cx="9209898" cy="52440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078466" y="-253772"/>
            <a:ext cx="3245229" cy="1805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ple_circle.png" id="70" name="Shape 70"/>
          <p:cNvPicPr preferRelativeResize="0"/>
          <p:nvPr/>
        </p:nvPicPr>
        <p:blipFill/>
        <p:spPr>
          <a:xfrm>
            <a:off x="6391856" y="823916"/>
            <a:ext cx="1174664" cy="8809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8043" y="2456972"/>
            <a:ext cx="3573813" cy="5518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1424582" y="1138893"/>
            <a:ext cx="2800701" cy="3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r>
              <a:t/>
            </a:r>
            <a:endParaRPr sz="1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e.png" id="73" name="Shape 73"/>
          <p:cNvPicPr preferRelativeResize="0"/>
          <p:nvPr/>
        </p:nvPicPr>
        <p:blipFill/>
        <p:spPr>
          <a:xfrm>
            <a:off x="1886509" y="3996806"/>
            <a:ext cx="216783" cy="1575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t.png"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509" y="3760063"/>
            <a:ext cx="216783" cy="157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.png" id="75" name="Shape 75"/>
          <p:cNvPicPr preferRelativeResize="0"/>
          <p:nvPr/>
        </p:nvPicPr>
        <p:blipFill/>
        <p:spPr>
          <a:xfrm>
            <a:off x="4916674" y="3760063"/>
            <a:ext cx="216783" cy="1575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2104458" y="3683712"/>
            <a:ext cx="2817782" cy="77996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+44 (0)20 7785 6900 </a:t>
            </a:r>
          </a:p>
          <a:p>
            <a:pPr indent="0" lvl="0" marL="0" marR="0" rtl="0" algn="l">
              <a:lnSpc>
                <a:spcPct val="137500"/>
              </a:lnSpc>
              <a:spcBef>
                <a:spcPts val="20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info@digitalhealth.net</a:t>
            </a:r>
          </a:p>
        </p:txBody>
      </p:sp>
      <p:pic>
        <p:nvPicPr>
          <p:cNvPr descr="twitter.png" id="77" name="Shape 77"/>
          <p:cNvPicPr preferRelativeResize="0"/>
          <p:nvPr/>
        </p:nvPicPr>
        <p:blipFill/>
        <p:spPr>
          <a:xfrm>
            <a:off x="4916674" y="3996805"/>
            <a:ext cx="216797" cy="15759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5121658" y="3683712"/>
            <a:ext cx="2817782" cy="66405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www.digitalhealth.net</a:t>
            </a:r>
          </a:p>
          <a:p>
            <a:pPr indent="0" lvl="0" marL="0" marR="0" rtl="0" algn="l">
              <a:lnSpc>
                <a:spcPct val="137500"/>
              </a:lnSpc>
              <a:spcBef>
                <a:spcPts val="20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GB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@digitalhealth2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0" y="4862180"/>
            <a:ext cx="9209898" cy="2968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lang="en-GB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Southbank House, Black Prince Road, London SE1 7SJ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ctr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23887" y="1282303"/>
            <a:ext cx="7886699" cy="2139552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23887" y="3442097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62984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29840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2" type="body"/>
          </p:nvPr>
        </p:nvSpPr>
        <p:spPr>
          <a:xfrm>
            <a:off x="629840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3" type="body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4" type="body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254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35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62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62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62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62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62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62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28" name="Shape 128"/>
          <p:cNvSpPr/>
          <p:nvPr>
            <p:ph idx="2" type="pic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 rot="5400000">
            <a:off x="2940248" y="-942379"/>
            <a:ext cx="3263503" cy="7886699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 rot="5400000">
            <a:off x="5350073" y="1467445"/>
            <a:ext cx="4358878" cy="197167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400"/>
            </a:lvl2pPr>
            <a:lvl3pPr indent="0" lvl="2">
              <a:spcBef>
                <a:spcPts val="0"/>
              </a:spcBef>
              <a:buNone/>
              <a:defRPr sz="1400"/>
            </a:lvl3pPr>
            <a:lvl4pPr indent="0" lvl="3">
              <a:spcBef>
                <a:spcPts val="0"/>
              </a:spcBef>
              <a:buNone/>
              <a:defRPr sz="1400"/>
            </a:lvl4pPr>
            <a:lvl5pPr indent="0" lvl="4">
              <a:spcBef>
                <a:spcPts val="0"/>
              </a:spcBef>
              <a:buNone/>
              <a:defRPr sz="1400"/>
            </a:lvl5pPr>
            <a:lvl6pPr indent="0" lvl="5">
              <a:spcBef>
                <a:spcPts val="0"/>
              </a:spcBef>
              <a:buNone/>
              <a:defRPr sz="1400"/>
            </a:lvl6pPr>
            <a:lvl7pPr indent="0" lvl="6">
              <a:spcBef>
                <a:spcPts val="0"/>
              </a:spcBef>
              <a:buNone/>
              <a:defRPr sz="1400"/>
            </a:lvl7pPr>
            <a:lvl8pPr indent="0" lvl="7">
              <a:spcBef>
                <a:spcPts val="0"/>
              </a:spcBef>
              <a:buNone/>
              <a:defRPr sz="1400"/>
            </a:lvl8pPr>
            <a:lvl9pPr indent="0" lvl="8">
              <a:spcBef>
                <a:spcPts val="0"/>
              </a:spcBef>
              <a:buNone/>
              <a:defRPr sz="1400"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 rot="5400000">
            <a:off x="1349573" y="-447079"/>
            <a:ext cx="4358878" cy="580072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Helvetica Neue"/>
              <a:buNone/>
              <a:defRPr sz="28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Helvetica Neue"/>
              <a:defRPr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Font typeface="Helvetica Neue"/>
              <a:defRPr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ct val="78571"/>
              <a:buNone/>
              <a:defRPr sz="1400"/>
            </a:lvl2pPr>
            <a:lvl3pPr indent="0" lvl="2">
              <a:spcBef>
                <a:spcPts val="0"/>
              </a:spcBef>
              <a:buSzPct val="78571"/>
              <a:buNone/>
              <a:defRPr sz="1400"/>
            </a:lvl3pPr>
            <a:lvl4pPr indent="0" lvl="3">
              <a:spcBef>
                <a:spcPts val="0"/>
              </a:spcBef>
              <a:buSzPct val="78571"/>
              <a:buNone/>
              <a:defRPr sz="1400"/>
            </a:lvl4pPr>
            <a:lvl5pPr indent="0" lvl="4">
              <a:spcBef>
                <a:spcPts val="0"/>
              </a:spcBef>
              <a:buSzPct val="78571"/>
              <a:buNone/>
              <a:defRPr sz="1400"/>
            </a:lvl5pPr>
            <a:lvl6pPr indent="0" lvl="5">
              <a:spcBef>
                <a:spcPts val="0"/>
              </a:spcBef>
              <a:buSzPct val="78571"/>
              <a:buNone/>
              <a:defRPr sz="1400"/>
            </a:lvl6pPr>
            <a:lvl7pPr indent="0" lvl="6">
              <a:spcBef>
                <a:spcPts val="0"/>
              </a:spcBef>
              <a:buSzPct val="78571"/>
              <a:buNone/>
              <a:defRPr sz="1400"/>
            </a:lvl7pPr>
            <a:lvl8pPr indent="0" lvl="7">
              <a:spcBef>
                <a:spcPts val="0"/>
              </a:spcBef>
              <a:buSzPct val="78571"/>
              <a:buNone/>
              <a:defRPr sz="1400"/>
            </a:lvl8pPr>
            <a:lvl9pPr indent="0" lvl="8">
              <a:spcBef>
                <a:spcPts val="0"/>
              </a:spcBef>
              <a:buSzPct val="78571"/>
              <a:buNone/>
              <a:defRPr sz="14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rIns="68575" tIns="68575"/>
          <a:lstStyle>
            <a:lvl1pPr indent="-38100" lvl="0" marL="177800" marR="0" rtl="0" algn="l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0" lvl="1" marL="5207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8636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2065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5494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18923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2352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25781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2921000" marR="0" rtl="0" algn="l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l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rIns="68575" tIns="68575"/>
          <a:lstStyle>
            <a:lvl1pPr indent="0" lvl="0" marL="0" marR="0" rtl="0" algn="ctr">
              <a:spcBef>
                <a:spcPts val="0"/>
              </a:spcBef>
              <a:buSzPct val="122222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buSzPct val="78571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GB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#" TargetMode="External"/><Relationship Id="rId4" Type="http://schemas.openxmlformats.org/officeDocument/2006/relationships/hyperlink" Target="#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en.wikipedia.org/wiki/Responsible_disclosure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omments" Target="../comments/comment1.xml"/><Relationship Id="rId4" Type="http://schemas.openxmlformats.org/officeDocument/2006/relationships/hyperlink" Target="http://csus-testing.herokuapp.com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7200"/>
              <a:t>Clinical Usability</a:t>
            </a:r>
          </a:p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311700" y="2834125"/>
            <a:ext cx="8520600" cy="124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Dr Marcus Baw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Jon Hoeksma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20th September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1178350"/>
            <a:ext cx="8520600" cy="298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Section 2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GB"/>
              <a:t>The problem of measuring Usability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455850"/>
            <a:ext cx="8520600" cy="4274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Usability is an </a:t>
            </a:r>
            <a:r>
              <a:rPr b="1" lang="en-GB"/>
              <a:t>abstract concept</a:t>
            </a:r>
            <a:r>
              <a:rPr lang="en-GB"/>
              <a:t>, meaning different things to different people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Inherently usability is also quite </a:t>
            </a:r>
            <a:r>
              <a:rPr b="1" lang="en-GB"/>
              <a:t>subjective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Objective measures are available, but they’re </a:t>
            </a:r>
            <a:r>
              <a:rPr b="1" lang="en-GB"/>
              <a:t>not perfect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Total usability is a compound measure, affected by lots of things: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hardware</a:t>
            </a:r>
            <a:r>
              <a:rPr lang="en-GB"/>
              <a:t> speed and platform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availability and quality of </a:t>
            </a:r>
            <a:r>
              <a:rPr b="1" lang="en-GB"/>
              <a:t>support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network</a:t>
            </a:r>
            <a:r>
              <a:rPr lang="en-GB"/>
              <a:t> speed and latency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multiple systems</a:t>
            </a:r>
            <a:r>
              <a:rPr lang="en-GB"/>
              <a:t> need for many different logins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interoperability</a:t>
            </a:r>
            <a:r>
              <a:rPr lang="en-GB"/>
              <a:t> and integration</a:t>
            </a:r>
          </a:p>
          <a:p>
            <a:pPr indent="-228600" lvl="1" marL="914400">
              <a:spcBef>
                <a:spcPts val="0"/>
              </a:spcBef>
              <a:spcAft>
                <a:spcPts val="1000"/>
              </a:spcAft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System Usability Score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</a:t>
            </a:r>
            <a:r>
              <a:rPr lang="en-GB" sz="1400"/>
              <a:t>core the following 10 items from </a:t>
            </a:r>
            <a:r>
              <a:rPr b="1" lang="en-GB" sz="1400"/>
              <a:t>Strongly Agree</a:t>
            </a:r>
            <a:r>
              <a:rPr lang="en-GB" sz="1400"/>
              <a:t> to </a:t>
            </a:r>
            <a:r>
              <a:rPr b="1" lang="en-GB" sz="1400"/>
              <a:t>Strongly disagree</a:t>
            </a:r>
            <a:r>
              <a:rPr lang="en-GB" sz="1400"/>
              <a:t>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/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think that I would like to use this system frequently.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found the system unnecessarily complex.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thought the system was easy to use.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think that I would need the support of a technical person to be able to use this system.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found the various functions in this system were well integrated.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thought there was too much inconsistency in this system.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would imagine that most people would learn to use this system very quickly.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found the system very cumbersome to use.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GB" sz="1400"/>
              <a:t>I felt very confident using the system.</a:t>
            </a:r>
          </a:p>
          <a:p>
            <a: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GB" sz="1400"/>
              <a:t>I needed to learn a lot of things before I could get going with this system.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Using the Systems Usability Scale (SUS)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-GB" sz="4800"/>
              <a:t>+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Allows (a degree of) cross-industry comparison and benchmarking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Validated in the IT industry (other people use it)</a:t>
            </a:r>
          </a:p>
          <a:p>
            <a:pPr lvl="0">
              <a:spcBef>
                <a:spcPts val="0"/>
              </a:spcBef>
              <a:buNone/>
            </a:pPr>
            <a:r>
              <a:rPr b="1" lang="en-GB" sz="4800"/>
              <a:t>−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It’s a bit vague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Clinical System Usability Score ‘cSUS’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An new ‘invented’ scale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Created by the CCIO and CIO networks at 2015 CCIO Summer School Newcastle (of Newcastle Declaration fame)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Draws heavily on SUS, with a similar scoring pattern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‘Clinically relevant’ questions: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cSUS Questions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b="1" lang="en-GB"/>
              <a:t>In my opinion, the software reduces the risk of clinical error.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GB"/>
              <a:t>Effective support for this software is hard to access in a clinically-appropriate timescale.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b="1" lang="en-GB"/>
              <a:t>In my opinion, the software improves the quality of clinical care I can provide.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-GB"/>
              <a:t>The quality of the interaction/consultation with the patient is adversely affected by the use of this software.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b="1" lang="en-GB"/>
              <a:t>Using the software gives me the key information I need on patient’s history, diagnosed conditions and current care and treatment plan.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2015/16 Questionnaire-based cSUS Survey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84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Type of Trust</a:t>
            </a:r>
            <a:r>
              <a:rPr lang="en-GB"/>
              <a:t> (Acute Foundation, CCG, etc), </a:t>
            </a:r>
            <a:r>
              <a:rPr b="1" lang="en-GB"/>
              <a:t>Trust Name</a:t>
            </a:r>
            <a:r>
              <a:rPr lang="en-GB"/>
              <a:t>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System Name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Email Address</a:t>
            </a:r>
            <a:r>
              <a:rPr lang="en-GB"/>
              <a:t> </a:t>
            </a:r>
            <a:r>
              <a:rPr baseline="30000" lang="en-GB"/>
              <a:t>(we promised not to use this for anything except for updates about the survey)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The </a:t>
            </a:r>
            <a:r>
              <a:rPr b="1" lang="en-GB"/>
              <a:t>10 SUS</a:t>
            </a:r>
            <a:r>
              <a:rPr lang="en-GB"/>
              <a:t> questions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The </a:t>
            </a:r>
            <a:r>
              <a:rPr b="1" lang="en-GB"/>
              <a:t>5 cSUS</a:t>
            </a:r>
            <a:r>
              <a:rPr lang="en-GB"/>
              <a:t> questions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Free text feedback: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‘What do you like most about the system?’</a:t>
            </a:r>
          </a:p>
          <a:p>
            <a:pPr indent="-228600" lvl="1" marL="9144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‘What would you change about the system?’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Share</a:t>
            </a:r>
            <a:r>
              <a:rPr lang="en-GB"/>
              <a:t> links page - facebook, twitter, email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Selection of respondents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Basically, </a:t>
            </a:r>
            <a:r>
              <a:rPr b="1" lang="en-GB"/>
              <a:t>self selection</a:t>
            </a:r>
            <a:r>
              <a:rPr lang="en-GB"/>
              <a:t> - if you use clinical software (or say you do) then you can complete the survey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Respondents could also share via Twitter, Facebook, or email to colleagues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A huge majority of respondents used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@nhs.net</a:t>
            </a:r>
            <a:r>
              <a:rPr lang="en-GB"/>
              <a:t> or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*.nhs.uk</a:t>
            </a:r>
            <a:r>
              <a:rPr lang="en-GB"/>
              <a:t> email addresses, suggesting most were NHS employees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We aimed to avoid ‘typical’ health IT and informatics networks in promoting the survey.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Post-processing of SUS/cSUS 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Removed null and spam responses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Exported to spreadsheet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Removed all email addresses from ‘working document’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Converted 0-4 scores for </a:t>
            </a:r>
            <a:r>
              <a:rPr b="1" lang="en-GB"/>
              <a:t>each SUS and cSUS item</a:t>
            </a:r>
            <a:r>
              <a:rPr lang="en-GB"/>
              <a:t> into a score for </a:t>
            </a:r>
            <a:r>
              <a:rPr b="1" lang="en-GB"/>
              <a:t>SUS </a:t>
            </a:r>
            <a:r>
              <a:rPr lang="en-GB"/>
              <a:t>(out of 100), score for </a:t>
            </a:r>
            <a:r>
              <a:rPr b="1" lang="en-GB"/>
              <a:t>cSUS</a:t>
            </a:r>
            <a:r>
              <a:rPr lang="en-GB"/>
              <a:t> (out of 50</a:t>
            </a:r>
            <a:r>
              <a:rPr b="1" lang="en-GB"/>
              <a:t>)</a:t>
            </a:r>
            <a:r>
              <a:rPr lang="en-GB"/>
              <a:t>, and a </a:t>
            </a:r>
            <a:r>
              <a:rPr b="1" lang="en-GB"/>
              <a:t>Total Usability Score</a:t>
            </a:r>
            <a:r>
              <a:rPr lang="en-GB"/>
              <a:t> (out of 150)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Views of grouped responses by trust, system, etc</a:t>
            </a:r>
          </a:p>
          <a:p>
            <a:pPr indent="-228600" lvl="0" marL="457200">
              <a:spcBef>
                <a:spcPts val="0"/>
              </a:spcBef>
              <a:spcAft>
                <a:spcPts val="1000"/>
              </a:spcAft>
              <a:buChar char="●"/>
            </a:pPr>
            <a:r>
              <a:rPr lang="en-GB"/>
              <a:t>Basic statistical analysis to ascertain mean, SD, and confidence limits for each system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1178350"/>
            <a:ext cx="8520600" cy="298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Section 3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GB"/>
              <a:t>Results of the 2015-2016 Usability Survey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799900"/>
            <a:ext cx="8520600" cy="3844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Section 1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-GB"/>
              <a:t>What it’s like to use a system that isn’t very Usable?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 sz="1800"/>
              <a:t>*what you are about to see is from </a:t>
            </a:r>
            <a:r>
              <a:rPr i="1" lang="en-GB" sz="1800"/>
              <a:t>real</a:t>
            </a:r>
            <a:r>
              <a:rPr lang="en-GB" sz="1800"/>
              <a:t> NHS systems.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800"/>
              <a:t>Names have been changed to protect the guilty.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725" y="265331"/>
            <a:ext cx="6972656" cy="327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516" y="1131444"/>
            <a:ext cx="8618966" cy="2880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018" y="381572"/>
            <a:ext cx="7923963" cy="438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129" y="292410"/>
            <a:ext cx="8225741" cy="4558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75" y="114087"/>
            <a:ext cx="9003048" cy="49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940" y="3380827"/>
            <a:ext cx="8406938" cy="166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08" y="1643658"/>
            <a:ext cx="8484671" cy="165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8940" y="91203"/>
            <a:ext cx="8180937" cy="1618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460950" y="817100"/>
            <a:ext cx="8222100" cy="3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Covered all areas of the NHS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mapped suppliers and systems using Digital Health Intelligence database, even finding some we missed eg. community dentistry</a:t>
            </a:r>
          </a:p>
          <a:p>
            <a:pPr indent="-342900" lvl="0" marL="45720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 is not fundamentally worse on usability than other sectors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scores ‘OK’ - but is ‘OK’ good enough for the NHS?</a:t>
            </a:r>
          </a:p>
          <a:p>
            <a:pPr indent="-342900" lvl="0" marL="45720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Good response rate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1500 individual responses from across the NHS, </a:t>
            </a:r>
            <a:r>
              <a:rPr i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 thousand words of free text response</a:t>
            </a:r>
          </a:p>
          <a:p>
            <a:pPr indent="-342900" lvl="0" marL="45720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Rich detailed text responses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Were nuanced and showed in-depth understanding of differences between </a:t>
            </a: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infrastructure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software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Shape 293"/>
          <p:cNvSpPr txBox="1"/>
          <p:nvPr>
            <p:ph idx="4294967295" type="title"/>
          </p:nvPr>
        </p:nvSpPr>
        <p:spPr>
          <a:xfrm>
            <a:off x="311700" y="281625"/>
            <a:ext cx="8520600" cy="5727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Take-home messages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460950" y="817100"/>
            <a:ext cx="8222100" cy="3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Compare The Software! 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 Respondents drew comparisons with other systems, without being prompted to. Comparisons were interesting.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People want to rate their systems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communicate both frustrations and things they’d like to see added.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Clinical governance and safety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— IT systems are now inseparable from how healthcare is delivered. Clinicians </a:t>
            </a: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must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have the ability to flag up errors in a ‘</a:t>
            </a:r>
            <a:r>
              <a:rPr lang="en-GB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responsible disclosure’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fashion.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Usability is a big issue for many users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Many NHS users had real frustrations with the software they use to treat patients and specific asks to improve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Shape 299"/>
          <p:cNvSpPr txBox="1"/>
          <p:nvPr>
            <p:ph idx="4294967295" type="title"/>
          </p:nvPr>
        </p:nvSpPr>
        <p:spPr>
          <a:xfrm>
            <a:off x="311700" y="281625"/>
            <a:ext cx="8520600" cy="5727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Take-home messages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460950" y="817100"/>
            <a:ext cx="8222100" cy="3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was a pilot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we urge people to treat data with caution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1500 responses were spread across ~80 systems. 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need to achieve </a:t>
            </a:r>
            <a:r>
              <a:rPr i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multiples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of this response rate to enable statistically significant comparisons.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have very low levels of response – supressed &lt;2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means that the results don’t enable easy comparisons between trusts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Helvetica Neue"/>
              <a:buChar char="●"/>
            </a:pPr>
            <a:r>
              <a:rPr b="1" i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</a:t>
            </a:r>
            <a:r>
              <a:rPr b="1"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system? ‘The blue one’.</a:t>
            </a: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Users sometimes struggled to ID what system they used – particularly where multiple releases of a system or older legacy products.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Shape 305"/>
          <p:cNvSpPr txBox="1"/>
          <p:nvPr>
            <p:ph idx="4294967295" type="title"/>
          </p:nvPr>
        </p:nvSpPr>
        <p:spPr>
          <a:xfrm>
            <a:off x="311700" y="281625"/>
            <a:ext cx="8520600" cy="572700"/>
          </a:xfrm>
          <a:prstGeom prst="rect">
            <a:avLst/>
          </a:prstGeom>
        </p:spPr>
        <p:txBody>
          <a:bodyPr anchorCtr="0" anchor="ctr" bIns="68575" lIns="68575" rIns="68575" tIns="685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>
                <a:latin typeface="Helvetica Neue"/>
                <a:ea typeface="Helvetica Neue"/>
                <a:cs typeface="Helvetica Neue"/>
                <a:sym typeface="Helvetica Neue"/>
              </a:rPr>
              <a:t>Limitations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1178350"/>
            <a:ext cx="8520600" cy="298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Section 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GB"/>
              <a:t>What are the next steps for Usability?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4230575"/>
            <a:ext cx="8521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It takes longer to learn to use</a:t>
            </a:r>
            <a:r>
              <a:rPr lang="en-GB"/>
              <a:t>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Some clinicians </a:t>
            </a:r>
            <a:r>
              <a:rPr i="1" lang="en-GB"/>
              <a:t>never</a:t>
            </a:r>
            <a:r>
              <a:rPr lang="en-GB"/>
              <a:t> achieve proficiency</a:t>
            </a:r>
          </a:p>
        </p:txBody>
      </p:sp>
      <p:pic>
        <p:nvPicPr>
          <p:cNvPr descr="Synergy-icon-clutter.JPG" id="161" name="Shape 161"/>
          <p:cNvPicPr preferRelativeResize="0"/>
          <p:nvPr/>
        </p:nvPicPr>
        <p:blipFill rotWithShape="1">
          <a:blip r:embed="rId3">
            <a:alphaModFix/>
          </a:blip>
          <a:srcRect b="22410" l="0" r="0" t="19395"/>
          <a:stretch/>
        </p:blipFill>
        <p:spPr>
          <a:xfrm>
            <a:off x="1350375" y="1276325"/>
            <a:ext cx="6443248" cy="21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Future cSUS ‘Platform’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Link to cSUS platform POC</a:t>
            </a:r>
          </a:p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csus-testing.herokuapp.com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2400"/>
              <a:t>The ‘cSUS Platform’ - ‘Compare the Software’ - general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Web application - allows much greater flexibility than a survey.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Users will sign up and leave reviews of systems - can review </a:t>
            </a:r>
            <a:r>
              <a:rPr b="1" lang="en-GB"/>
              <a:t>multiple</a:t>
            </a:r>
            <a:r>
              <a:rPr lang="en-GB"/>
              <a:t> systems, same system </a:t>
            </a:r>
            <a:r>
              <a:rPr b="1" lang="en-GB"/>
              <a:t>over time</a:t>
            </a:r>
            <a:r>
              <a:rPr lang="en-GB"/>
              <a:t>, add </a:t>
            </a:r>
            <a:r>
              <a:rPr b="1" lang="en-GB"/>
              <a:t>comments</a:t>
            </a:r>
            <a:r>
              <a:rPr lang="en-GB"/>
              <a:t> to previous reviews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It will support </a:t>
            </a:r>
            <a:r>
              <a:rPr b="1" lang="en-GB"/>
              <a:t>SUS</a:t>
            </a:r>
            <a:r>
              <a:rPr lang="en-GB"/>
              <a:t>, </a:t>
            </a:r>
            <a:r>
              <a:rPr b="1" lang="en-GB"/>
              <a:t>cSUS</a:t>
            </a:r>
            <a:r>
              <a:rPr lang="en-GB"/>
              <a:t>, </a:t>
            </a:r>
            <a:r>
              <a:rPr b="1" lang="en-GB"/>
              <a:t>star rating</a:t>
            </a:r>
            <a:r>
              <a:rPr lang="en-GB"/>
              <a:t>, </a:t>
            </a:r>
            <a:r>
              <a:rPr b="1" lang="en-GB"/>
              <a:t>free text</a:t>
            </a:r>
            <a:r>
              <a:rPr lang="en-GB"/>
              <a:t>, and maybe others?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It will enable NHS CCIOs and CIOs to carry out usability studies in their orgs and enable national anon benchmarking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Facility for </a:t>
            </a:r>
            <a:r>
              <a:rPr b="1" lang="en-GB"/>
              <a:t>bug reporting</a:t>
            </a:r>
            <a:r>
              <a:rPr lang="en-GB"/>
              <a:t>?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-GB"/>
              <a:t>Supplier notification </a:t>
            </a:r>
            <a:r>
              <a:rPr lang="en-GB"/>
              <a:t>and</a:t>
            </a:r>
            <a:r>
              <a:rPr b="1" lang="en-GB"/>
              <a:t> right of reply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-GB"/>
              <a:t>Links to </a:t>
            </a:r>
            <a:r>
              <a:rPr b="1" lang="en-GB"/>
              <a:t>user groups</a:t>
            </a:r>
            <a:r>
              <a:rPr lang="en-GB"/>
              <a:t> - create engaged, activated users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The ‘cSUS Platform’ - Data Quality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Clean simple, user experience or usability ratings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Will enable users to be </a:t>
            </a:r>
            <a:r>
              <a:rPr b="1" lang="en-GB"/>
              <a:t>validated</a:t>
            </a:r>
            <a:r>
              <a:rPr lang="en-GB"/>
              <a:t> as being NHS employees, and from a trust that we know uses that system.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Make it </a:t>
            </a:r>
            <a:r>
              <a:rPr b="1" lang="en-GB"/>
              <a:t>easier to select</a:t>
            </a:r>
            <a:r>
              <a:rPr lang="en-GB"/>
              <a:t> which system to review, since we know what systems are installed at which trusts (prevent ‘blank trust’ responses)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Much easier to filter and view data by Trust (or any other parameter) - helping suppliers to detect </a:t>
            </a:r>
            <a:r>
              <a:rPr b="1" lang="en-GB"/>
              <a:t>deployment/infrastructural issues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b="1" lang="en-GB"/>
              <a:t>Richer data </a:t>
            </a:r>
            <a:r>
              <a:rPr lang="en-GB"/>
              <a:t>about respondents - user role, special interests, etc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Experiment with different kinds of usability assessment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-GB"/>
              <a:t>Invite users to participate in more detailed usability testing?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311700" y="1178350"/>
            <a:ext cx="8520600" cy="298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Section 5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/>
              <a:t>How NHS Digital can support improvements in usability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1800"/>
              <a:t>Wachter: </a:t>
            </a:r>
            <a:r>
              <a:rPr b="1"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IT Systems Must Embrace User-Centered Design</a:t>
            </a: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311700" y="892900"/>
            <a:ext cx="8520600" cy="367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systems must be designed with the input of end- users, employing basic principles of user-centered design. Poorly designed and implemented systems can create opportunities for errors, and can result in frustrated healthcare professionals and patients. </a:t>
            </a:r>
          </a:p>
          <a:p>
            <a:pPr lvl="0">
              <a:spcBef>
                <a:spcPts val="0"/>
              </a:spcBef>
              <a:buNone/>
            </a:pPr>
            <a:r>
              <a:rPr i="1"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“Another widely held criticism of today’s EHRs is their relative inattention to basic principles of user-centered design, particularly when judged against the electronic tools we have grown used to in the rest of our lives.”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“In The Digital Doctor, a case is described in which the lack of user-centered design, along with alert fatigue and overreliance on technology, resulted in a 39-fold overdose of a common antibiotic.”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“American Medical Association found that many doctors cited EHRs as a major source of burnout (44). The problem lies partly in poor design.”  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>
              <a:spcBef>
                <a:spcPts val="0"/>
              </a:spcBef>
              <a:buNone/>
            </a:pPr>
            <a: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>
              <a:spcBef>
                <a:spcPts val="0"/>
              </a:spcBef>
              <a:buNone/>
            </a:pPr>
            <a: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i="1"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304800" y="469800"/>
            <a:ext cx="8520600" cy="425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Usability is essential not just a nice to have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Usability is key to adoption, safety and use of systems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Wachter says poor usability of clinical software linked to clinician burnout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cSUS represents two years of work on usability and is grounded in CCIO and Health CIO Networks - members using the tool to benchmark locally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A national service enables benchmarking against industry, sector, supplier and system average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DHI can credibly develop and deliver this at lower cost and much more rapidly than NHS Digital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NHS Digital don’t have in-house experience with usability scoring and testing - scoring own homework problem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An independent site may have better perceived impartiality and engagement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181475" y="4636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Proposal to give voice to end-user experience on usability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-GB"/>
              <a:t>Commission Digital Health Intelligence to provide a three-year independent national service on the usability of of software in use across health and care. 2017-2020</a:t>
            </a:r>
          </a:p>
          <a:p>
            <a:pPr indent="-228600" lvl="0" marL="457200">
              <a:spcBef>
                <a:spcPts val="0"/>
              </a:spcBef>
            </a:pPr>
            <a:r>
              <a:rPr lang="en-GB"/>
              <a:t>To be carried out at sufficient scale to enable site-by-site comparisons of organisations using same products and different users </a:t>
            </a:r>
          </a:p>
          <a:p>
            <a:pPr indent="-228600" lvl="0" marL="457200">
              <a:spcBef>
                <a:spcPts val="0"/>
              </a:spcBef>
            </a:pPr>
            <a:r>
              <a:rPr lang="en-GB"/>
              <a:t>Tools to be developed based on cSUS that will enable local CCIOs and CIOs to undertake usability studies locally that benchmark against national scores.</a:t>
            </a:r>
          </a:p>
          <a:p>
            <a:pPr indent="-228600" lvl="0" marL="457200">
              <a:spcBef>
                <a:spcPts val="0"/>
              </a:spcBef>
            </a:pPr>
            <a:r>
              <a:rPr lang="en-GB"/>
              <a:t>Initial focus to be the 12 exemplar sites (Oxford has already used cSUS internally) </a:t>
            </a:r>
          </a:p>
          <a:p>
            <a:pPr indent="-228600" lvl="0" marL="457200">
              <a:spcBef>
                <a:spcPts val="0"/>
              </a:spcBef>
            </a:pPr>
            <a:r>
              <a:rPr lang="en-GB"/>
              <a:t>All results to be published (reviewers de-identified) and an NHS ranking of software usability published on an annual basis from 2017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4248975"/>
            <a:ext cx="8384100" cy="58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Data quality is adversely affected</a:t>
            </a:r>
            <a:r>
              <a:rPr lang="en-GB"/>
              <a:t>, making nonsense out of the patients’ record, and of local and national data reuse for any purpose</a:t>
            </a:r>
          </a:p>
        </p:txBody>
      </p:sp>
      <p:pic>
        <p:nvPicPr>
          <p:cNvPr descr="S1-autocomplete-with-Read-Codes.PNG"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725" y="2612337"/>
            <a:ext cx="592455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1-pt.JPG"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4649" y="388124"/>
            <a:ext cx="5634699" cy="17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4230575"/>
            <a:ext cx="83841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User interactions take longer.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/>
              <a:t>Imagine the effect this has on each patient’s waiting time in A&amp;E.</a:t>
            </a:r>
          </a:p>
        </p:txBody>
      </p:sp>
      <p:pic>
        <p:nvPicPr>
          <p:cNvPr descr="ICE doesn't talk to EMIS.png"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175" y="851525"/>
            <a:ext cx="5693650" cy="270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4360800"/>
            <a:ext cx="8384100" cy="474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-GB"/>
              <a:t>Users make mistakes,</a:t>
            </a:r>
            <a:r>
              <a:rPr lang="en-GB"/>
              <a:t> with potentially disastrous results</a:t>
            </a:r>
          </a:p>
        </p:txBody>
      </p:sp>
      <p:pic>
        <p:nvPicPr>
          <p:cNvPr descr="vision3-'oxycodone-is-a-controlled-drug'.png"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637" y="1652587"/>
            <a:ext cx="351472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4230575"/>
            <a:ext cx="83841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People find workarounds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descr="S1_had_a_chat_to_pt.pn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250" y="1720225"/>
            <a:ext cx="4713450" cy="10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Sometimes it’s just annoying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descr="IMS MAXIMS tips-file-not-in-directory.jpg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949" y="515274"/>
            <a:ext cx="3276100" cy="29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367625"/>
            <a:ext cx="8520600" cy="48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The Importance of being Usable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006325"/>
            <a:ext cx="8520600" cy="3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1000"/>
              </a:spcBef>
              <a:buChar char="●"/>
            </a:pPr>
            <a:r>
              <a:rPr b="1" lang="en-GB"/>
              <a:t>“If it’s easier to do the right thing than the wrong thing, people will do the right thing” — </a:t>
            </a:r>
            <a:r>
              <a:rPr lang="en-GB"/>
              <a:t>Usability improves compliance with clinical coding, creates better and more reusable records, and increases safety.</a:t>
            </a:r>
          </a:p>
          <a:p>
            <a:pPr indent="-228600" lvl="0" marL="457200" rtl="0">
              <a:spcBef>
                <a:spcPts val="1000"/>
              </a:spcBef>
              <a:buChar char="●"/>
            </a:pPr>
            <a:r>
              <a:rPr b="1" lang="en-GB"/>
              <a:t>Clinician time is too expensive to waste —</a:t>
            </a:r>
            <a:r>
              <a:rPr lang="en-GB"/>
              <a:t> It is one of the most expensive resources the NHS purchases. Using it wisely is the only way to match clinical demand with supply.</a:t>
            </a:r>
          </a:p>
          <a:p>
            <a:pPr indent="-228600" lvl="0" marL="457200" rtl="0">
              <a:spcBef>
                <a:spcPts val="1000"/>
              </a:spcBef>
              <a:buChar char="●"/>
            </a:pPr>
            <a:r>
              <a:rPr b="1" lang="en-GB"/>
              <a:t>The recent</a:t>
            </a:r>
            <a:r>
              <a:rPr lang="en-GB"/>
              <a:t> </a:t>
            </a:r>
            <a:r>
              <a:rPr b="1" lang="en-GB"/>
              <a:t>Wachter review</a:t>
            </a:r>
            <a:r>
              <a:rPr lang="en-GB"/>
              <a:t> of NHS IT recommended User Centred Design (usability) be a key factor in the development of the NHS IT.</a:t>
            </a:r>
          </a:p>
          <a:p>
            <a:pPr indent="-228600" lvl="0" marL="457200">
              <a:spcBef>
                <a:spcPts val="1000"/>
              </a:spcBef>
              <a:buChar char="●"/>
            </a:pPr>
            <a:r>
              <a:rPr b="1" lang="en-GB"/>
              <a:t>Empirically to drive adoption</a:t>
            </a:r>
            <a:r>
              <a:rPr lang="en-GB"/>
              <a:t> — digital devices only became commonplace since the advent of highly usable operating systems, features and form factors.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