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(a degree of) cross-industry comparison and benchmarking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Validated in the IT industry (other people use it)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It’s a bit vague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This is one of the most commonly used Read2/CTV3 codes. It’s used when systems don’t help the user find the right code for that interaction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6.png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 slide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209898" cy="52440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/>
          <p:nvPr>
            <p:ph type="ctrTitle"/>
          </p:nvPr>
        </p:nvSpPr>
        <p:spPr>
          <a:xfrm>
            <a:off x="513796" y="677283"/>
            <a:ext cx="5772578" cy="137143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D4F97"/>
              </a:buClr>
              <a:buFont typeface="Calibri"/>
              <a:buNone/>
              <a:defRPr b="0" i="0" sz="3300" u="none" cap="none" strike="noStrike">
                <a:solidFill>
                  <a:srgbClr val="2D4F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513797" y="1994114"/>
            <a:ext cx="4382759" cy="139276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2031" y="2951742"/>
            <a:ext cx="4562634" cy="2538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_circle.png" id="65" name="Shape 65"/>
          <p:cNvPicPr preferRelativeResize="0"/>
          <p:nvPr/>
        </p:nvPicPr>
        <p:blipFill/>
        <p:spPr>
          <a:xfrm>
            <a:off x="7281233" y="-235232"/>
            <a:ext cx="1489638" cy="111722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34" y="4283133"/>
            <a:ext cx="3406620" cy="70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ign off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0"/>
            <a:ext cx="9209898" cy="52440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078466" y="-253772"/>
            <a:ext cx="3245229" cy="1805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_circle.png" id="70" name="Shape 70"/>
          <p:cNvPicPr preferRelativeResize="0"/>
          <p:nvPr/>
        </p:nvPicPr>
        <p:blipFill/>
        <p:spPr>
          <a:xfrm>
            <a:off x="6391856" y="823916"/>
            <a:ext cx="1174664" cy="8809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8043" y="2456972"/>
            <a:ext cx="3573813" cy="5518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424582" y="1138893"/>
            <a:ext cx="2800701" cy="3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r>
              <a:t/>
            </a:r>
            <a:endParaRPr sz="1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e.png" id="73" name="Shape 73"/>
          <p:cNvPicPr preferRelativeResize="0"/>
          <p:nvPr/>
        </p:nvPicPr>
        <p:blipFill/>
        <p:spPr>
          <a:xfrm>
            <a:off x="1886509" y="3996806"/>
            <a:ext cx="216783" cy="1575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t.png"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509" y="3760063"/>
            <a:ext cx="216783" cy="157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.png" id="75" name="Shape 75"/>
          <p:cNvPicPr preferRelativeResize="0"/>
          <p:nvPr/>
        </p:nvPicPr>
        <p:blipFill/>
        <p:spPr>
          <a:xfrm>
            <a:off x="4916674" y="3760063"/>
            <a:ext cx="216783" cy="1575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2104458" y="3683712"/>
            <a:ext cx="2817782" cy="7799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+44 (0)20 7785 6900 </a:t>
            </a:r>
          </a:p>
          <a:p>
            <a:pPr indent="0" lvl="0" marL="0" marR="0" rtl="0" algn="l">
              <a:lnSpc>
                <a:spcPct val="137500"/>
              </a:lnSpc>
              <a:spcBef>
                <a:spcPts val="2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info@digitalhealth.net</a:t>
            </a:r>
          </a:p>
        </p:txBody>
      </p:sp>
      <p:pic>
        <p:nvPicPr>
          <p:cNvPr descr="twitter.png" id="77" name="Shape 77"/>
          <p:cNvPicPr preferRelativeResize="0"/>
          <p:nvPr/>
        </p:nvPicPr>
        <p:blipFill/>
        <p:spPr>
          <a:xfrm>
            <a:off x="4916674" y="3996805"/>
            <a:ext cx="216797" cy="1575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121658" y="3683712"/>
            <a:ext cx="2817782" cy="6640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www.digitalhealth.net</a:t>
            </a:r>
          </a:p>
          <a:p>
            <a:pPr indent="0" lvl="0" marL="0" marR="0" rtl="0" algn="l">
              <a:lnSpc>
                <a:spcPct val="137500"/>
              </a:lnSpc>
              <a:spcBef>
                <a:spcPts val="2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@digitalhealth2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0" y="4862180"/>
            <a:ext cx="9209898" cy="2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GB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Southbank House, Black Prince Road, London SE1 7SJ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23887" y="1282303"/>
            <a:ext cx="7886699" cy="2139552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23887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62984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29840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62984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3" type="body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4" type="body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8" name="Shape 128"/>
          <p:cNvSpPr/>
          <p:nvPr>
            <p:ph idx="2" type="pic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2940248" y="-942379"/>
            <a:ext cx="3263503" cy="78866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 rot="5400000">
            <a:off x="5350073" y="1467445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Helvetica Neue"/>
              <a:buNone/>
              <a:defRPr sz="2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Helvetica Neue"/>
              <a:defRPr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n.wikipedia.org/wiki/Responsible_disclosur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localhost:300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7200"/>
              <a:t>Clinical Usability</a:t>
            </a:r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311700" y="2834125"/>
            <a:ext cx="8520600" cy="124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Dr Marcus Baw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Jon Hoeksma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20th September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1178350"/>
            <a:ext cx="8520600" cy="298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Section 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GB"/>
              <a:t>The problem of measuring Usability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455850"/>
            <a:ext cx="8520600" cy="427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Usability is an </a:t>
            </a:r>
            <a:r>
              <a:rPr b="1" lang="en-GB"/>
              <a:t>abstract concept</a:t>
            </a:r>
            <a:r>
              <a:rPr lang="en-GB"/>
              <a:t>, meaning different things to different people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Inherently usability is also quite </a:t>
            </a:r>
            <a:r>
              <a:rPr b="1" lang="en-GB"/>
              <a:t>subjective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Objective measures are available, but they’re </a:t>
            </a:r>
            <a:r>
              <a:rPr b="1" lang="en-GB"/>
              <a:t>not perfect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Total usability is a compound measure, affected by lots of things: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hardware</a:t>
            </a:r>
            <a:r>
              <a:rPr lang="en-GB"/>
              <a:t> speed and platform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availability and quality of </a:t>
            </a:r>
            <a:r>
              <a:rPr b="1" lang="en-GB"/>
              <a:t>support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network</a:t>
            </a:r>
            <a:r>
              <a:rPr lang="en-GB"/>
              <a:t> speed and latency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multiple systems</a:t>
            </a:r>
            <a:r>
              <a:rPr lang="en-GB"/>
              <a:t> need for many different logins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interoperability</a:t>
            </a:r>
            <a:r>
              <a:rPr lang="en-GB"/>
              <a:t> and integration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System Usability Score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</a:t>
            </a:r>
            <a:r>
              <a:rPr lang="en-GB" sz="1400"/>
              <a:t>core the following 10 items from </a:t>
            </a:r>
            <a:r>
              <a:rPr b="1" lang="en-GB" sz="1400"/>
              <a:t>Strongly Agree</a:t>
            </a:r>
            <a:r>
              <a:rPr lang="en-GB" sz="1400"/>
              <a:t> to </a:t>
            </a:r>
            <a:r>
              <a:rPr b="1" lang="en-GB" sz="1400"/>
              <a:t>Strongly disagree</a:t>
            </a:r>
            <a:r>
              <a:rPr lang="en-GB" sz="1400"/>
              <a:t>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think that I would like to use this system frequently.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found the system unnecessarily complex.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thought the system was easy to use.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think that I would need the support of a technical person to be able to use this system.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found the various functions in this system were well integrated.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thought there was too much inconsistency in this system.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would imagine that most people would learn to use this system very quickly.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found the system very cumbersome to use.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felt very confident using the system.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needed to learn a lot of things before I could get going with this system.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cSUS Questions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b="1" lang="en-GB"/>
              <a:t>In my opinion, the software reduces the risk of clinical error.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GB"/>
              <a:t>Effective support for this software is hard to access in a clinically-appropriate timescale.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b="1" lang="en-GB"/>
              <a:t>In my opinion, the software improves the quality of clinical care I can provide.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GB"/>
              <a:t>The quality of the interaction/consultation with the patient is adversely affected by the use of this software.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b="1" lang="en-GB"/>
              <a:t>Using the software gives me the key information I need on patient’s history, diagnosed conditions and current care and treatment plan.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1178350"/>
            <a:ext cx="8520600" cy="298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Section 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GB"/>
              <a:t>Results of the 2015-2016 Usability Survey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725" y="265331"/>
            <a:ext cx="6972656" cy="32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16" y="1131444"/>
            <a:ext cx="8618966" cy="288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75" y="114087"/>
            <a:ext cx="9003048" cy="49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40" y="3380827"/>
            <a:ext cx="8406938" cy="166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08" y="1643658"/>
            <a:ext cx="8484671" cy="165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40" y="91203"/>
            <a:ext cx="8180937" cy="161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750" y="-289524"/>
            <a:ext cx="8152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799900"/>
            <a:ext cx="8520600" cy="3844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Section 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GB"/>
              <a:t>What it’s like to use a system that isn’t very Usable?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 sz="1800"/>
              <a:t>*what you are about to see is from </a:t>
            </a:r>
            <a:r>
              <a:rPr i="1" lang="en-GB" sz="1800"/>
              <a:t>real</a:t>
            </a:r>
            <a:r>
              <a:rPr lang="en-GB" sz="1800"/>
              <a:t> NHS systems.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Names have been changed to protect the guilty.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460950" y="817100"/>
            <a:ext cx="82221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Comparative usability studies can work in NHS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statistically significant variation in usability scores — 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wide variations between different systems, and trusts using same systems — </a:t>
            </a:r>
            <a:r>
              <a:rPr i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to get more data in order to draw actionable insights though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 The Software! 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Respondents drew insightful comparisons with other systems, without necessarily being prompted.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 want to rate their systems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communicate both frustrations and things they’d like to see added.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Clinical governance and safety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IT systems are now inseparable from how healthcare is delivered. Clinicians need the ability to flag up software errors in a ‘</a:t>
            </a:r>
            <a:r>
              <a:rPr lang="en-GB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responsible disclosure’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fashion.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Shape 258"/>
          <p:cNvSpPr txBox="1"/>
          <p:nvPr>
            <p:ph idx="4294967295" type="title"/>
          </p:nvPr>
        </p:nvSpPr>
        <p:spPr>
          <a:xfrm>
            <a:off x="311700" y="281625"/>
            <a:ext cx="8520600" cy="5727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Take-home messages of the study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460950" y="817100"/>
            <a:ext cx="8222100" cy="3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was a pilot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we urge people to treat data with caution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1500 responses were spread across ~80 systems. 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to achieve </a:t>
            </a:r>
            <a:r>
              <a:rPr i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multiples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this response rate to enable statistically significant comparisons.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have very low levels of response – supressed &lt;2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means that the results don’t enable easy comparisons between trusts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i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</a:t>
            </a: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system? ‘The blue one’.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Users sometimes struggled to know what system they used – particularly where multiple releases of a system or older legacy products.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Shape 264"/>
          <p:cNvSpPr txBox="1"/>
          <p:nvPr>
            <p:ph idx="4294967295" type="title"/>
          </p:nvPr>
        </p:nvSpPr>
        <p:spPr>
          <a:xfrm>
            <a:off x="311700" y="281625"/>
            <a:ext cx="8520600" cy="5727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Limitations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300"/>
              <a:t>Proposal for a Usability Platform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152475"/>
            <a:ext cx="8520600" cy="365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Rich functional Web application - allowing much greater flexibility than a survey, with user customisation and better user experience.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Users will sign up and leave reviews of systems - can review </a:t>
            </a:r>
            <a:r>
              <a:rPr b="1" lang="en-GB"/>
              <a:t>multiple</a:t>
            </a:r>
            <a:r>
              <a:rPr lang="en-GB"/>
              <a:t> systems, same system </a:t>
            </a:r>
            <a:r>
              <a:rPr b="1" lang="en-GB"/>
              <a:t>over time</a:t>
            </a:r>
            <a:r>
              <a:rPr lang="en-GB"/>
              <a:t>, add </a:t>
            </a:r>
            <a:r>
              <a:rPr b="1" lang="en-GB"/>
              <a:t>comments</a:t>
            </a:r>
            <a:r>
              <a:rPr lang="en-GB"/>
              <a:t> to previous reviews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It will support </a:t>
            </a:r>
            <a:r>
              <a:rPr b="1" lang="en-GB"/>
              <a:t>SUS</a:t>
            </a:r>
            <a:r>
              <a:rPr lang="en-GB"/>
              <a:t>, </a:t>
            </a:r>
            <a:r>
              <a:rPr b="1" lang="en-GB"/>
              <a:t>cSUS</a:t>
            </a:r>
            <a:r>
              <a:rPr lang="en-GB"/>
              <a:t>, </a:t>
            </a:r>
            <a:r>
              <a:rPr b="1" lang="en-GB"/>
              <a:t>star rating</a:t>
            </a:r>
            <a:r>
              <a:rPr lang="en-GB"/>
              <a:t>, </a:t>
            </a:r>
            <a:r>
              <a:rPr b="1" lang="en-GB"/>
              <a:t>free text</a:t>
            </a:r>
            <a:r>
              <a:rPr lang="en-GB"/>
              <a:t>, and maybe other usability rating systems?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NHS CCIOs and CIOs can carry out usability studies in their organisations and enable national benchmarking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Supplier notification </a:t>
            </a:r>
            <a:r>
              <a:rPr lang="en-GB"/>
              <a:t>about reviews</a:t>
            </a:r>
            <a:r>
              <a:rPr b="1" lang="en-GB"/>
              <a:t> </a:t>
            </a:r>
            <a:r>
              <a:rPr lang="en-GB"/>
              <a:t>and</a:t>
            </a:r>
            <a:r>
              <a:rPr b="1" lang="en-GB"/>
              <a:t> right of reply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Link to </a:t>
            </a:r>
            <a:r>
              <a:rPr b="1" lang="en-GB"/>
              <a:t>user groups</a:t>
            </a:r>
            <a:r>
              <a:rPr lang="en-GB"/>
              <a:t> of each system - </a:t>
            </a:r>
            <a:r>
              <a:rPr b="1" lang="en-GB"/>
              <a:t>create engaged, activated users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11700" y="1178350"/>
            <a:ext cx="8520600" cy="298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Section 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How NHS Digital can support improvements in usability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304800" y="275225"/>
            <a:ext cx="8520600" cy="453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400"/>
              <a:t>Benefits to NHS England and NHS Digital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Usability is key to adoption, safety and use of clinical systems.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Start with Exemplar sites</a:t>
            </a:r>
            <a:r>
              <a:rPr lang="en-GB"/>
              <a:t> (Oxford has already used cSUS internally).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Better visibility of usability will provide </a:t>
            </a:r>
            <a:r>
              <a:rPr b="1" lang="en-GB"/>
              <a:t>new</a:t>
            </a:r>
            <a:r>
              <a:rPr lang="en-GB"/>
              <a:t> levers and incentives that the centre can use to drive improvements from suppliers.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A rapid route to </a:t>
            </a:r>
            <a:r>
              <a:rPr b="1" lang="en-GB"/>
              <a:t>independence and credibility</a:t>
            </a:r>
            <a:r>
              <a:rPr lang="en-GB"/>
              <a:t> on usability.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cSUS is a tool designed by CCIO and Health CIO Networks, </a:t>
            </a:r>
            <a:r>
              <a:rPr b="1" lang="en-GB"/>
              <a:t>born of a grass-roots movement</a:t>
            </a:r>
            <a:r>
              <a:rPr lang="en-GB"/>
              <a:t>, and </a:t>
            </a:r>
            <a:r>
              <a:rPr i="1" lang="en-GB"/>
              <a:t>uniquely relevant to UK NHS healthcare.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Wachter says poor usability of clinical software linked to clinician burnout.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Better data on usability of systems can lead to better procurement decisions centrally and locally.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NHS gets to be a world leader in the </a:t>
            </a:r>
            <a:r>
              <a:rPr b="1" lang="en-GB"/>
              <a:t>real-time</a:t>
            </a:r>
            <a:r>
              <a:rPr lang="en-GB"/>
              <a:t> measurement of usability, user-driven design, and user feedback in systems.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190075" y="2572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300"/>
              <a:t>Proposed timescale and delivery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9288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1000"/>
              </a:spcBef>
            </a:pPr>
            <a:r>
              <a:rPr b="1" lang="en-GB"/>
              <a:t>Jan 2017</a:t>
            </a:r>
            <a:r>
              <a:rPr lang="en-GB"/>
              <a:t> — Digital Health Intelligence begin to gear up national service </a:t>
            </a:r>
          </a:p>
          <a:p>
            <a:pPr indent="-228600" lvl="0" marL="457200" rtl="0">
              <a:spcBef>
                <a:spcPts val="1000"/>
              </a:spcBef>
            </a:pPr>
            <a:r>
              <a:rPr b="1" lang="en-GB"/>
              <a:t>April 2017</a:t>
            </a:r>
            <a:r>
              <a:rPr lang="en-GB"/>
              <a:t> — Dev and testing of new usability platform - launch </a:t>
            </a:r>
          </a:p>
          <a:p>
            <a:pPr indent="-228600" lvl="0" marL="457200" rtl="0">
              <a:spcBef>
                <a:spcPts val="1000"/>
              </a:spcBef>
            </a:pPr>
            <a:r>
              <a:rPr b="1" lang="en-GB"/>
              <a:t>July 2017</a:t>
            </a:r>
            <a:r>
              <a:rPr lang="en-GB"/>
              <a:t> — Announce first national ratings @ CCIO/CIO Summer School</a:t>
            </a:r>
          </a:p>
          <a:p>
            <a:pPr indent="-228600" lvl="0" marL="457200" rtl="0">
              <a:spcBef>
                <a:spcPts val="1000"/>
              </a:spcBef>
            </a:pPr>
            <a:r>
              <a:rPr b="1" lang="en-GB"/>
              <a:t>Jan-Dec</a:t>
            </a:r>
            <a:r>
              <a:rPr lang="en-GB"/>
              <a:t> — Run quarterly analytics workshops - 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GB"/>
              <a:t>Launch version of platform that will allow CCIOs and CIOs to undertake usability studies - Nov 2017 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GB"/>
              <a:t>Y1 focus on the global exemplar sites </a:t>
            </a:r>
          </a:p>
          <a:p>
            <a:pPr lvl="0" rtl="0">
              <a:spcBef>
                <a:spcPts val="1000"/>
              </a:spcBef>
              <a:buNone/>
            </a:pPr>
            <a:r>
              <a:rPr b="1" lang="en-GB"/>
              <a:t>National investment will also enable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GB"/>
              <a:t>All results to be openly published (reviewers de-identified) </a:t>
            </a:r>
          </a:p>
          <a:p>
            <a:pPr indent="-228600" lvl="0" marL="457200">
              <a:spcBef>
                <a:spcPts val="1000"/>
              </a:spcBef>
            </a:pPr>
            <a:r>
              <a:rPr lang="en-GB"/>
              <a:t>cSUS questions and ratings platform to be published under OS licence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300">
                <a:solidFill>
                  <a:schemeClr val="dk2"/>
                </a:solidFill>
              </a:rPr>
              <a:t>Support needed from the centre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311700" y="11696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1000"/>
              </a:spcBef>
            </a:pPr>
            <a:r>
              <a:rPr lang="en-GB"/>
              <a:t>Three year resourcing.</a:t>
            </a:r>
          </a:p>
          <a:p>
            <a:pPr indent="-228600" lvl="0" marL="457200">
              <a:spcBef>
                <a:spcPts val="1000"/>
              </a:spcBef>
            </a:pPr>
            <a:r>
              <a:rPr lang="en-GB"/>
              <a:t>National backing for the development and launch of an at-scale </a:t>
            </a:r>
            <a:r>
              <a:rPr b="1" lang="en-GB"/>
              <a:t>continuous</a:t>
            </a:r>
            <a:r>
              <a:rPr lang="en-GB"/>
              <a:t> review platform service</a:t>
            </a:r>
          </a:p>
          <a:p>
            <a:pPr indent="-228600" lvl="0" marL="457200">
              <a:spcBef>
                <a:spcPts val="1000"/>
              </a:spcBef>
            </a:pPr>
            <a:r>
              <a:rPr lang="en-GB"/>
              <a:t>Very clear support and use of NHS brand and mailing lists</a:t>
            </a:r>
          </a:p>
          <a:p>
            <a:pPr indent="-228600" lvl="0" marL="457200">
              <a:spcBef>
                <a:spcPts val="1000"/>
              </a:spcBef>
            </a:pPr>
            <a:r>
              <a:rPr lang="en-GB"/>
              <a:t>Support on high-level launch and partnerships with Royal Colleges and BCS Health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GB"/>
              <a:t>Annual usability statistics published openly.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Link to cSUS platform POC</a:t>
            </a:r>
          </a:p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csus-testing.herokuapp.com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4230575"/>
            <a:ext cx="8521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It takes longer to learn to use</a:t>
            </a:r>
            <a:r>
              <a:rPr lang="en-GB"/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Some clinicians </a:t>
            </a:r>
            <a:r>
              <a:rPr i="1" lang="en-GB"/>
              <a:t>never</a:t>
            </a:r>
            <a:r>
              <a:rPr lang="en-GB"/>
              <a:t> achieve proficiency</a:t>
            </a:r>
          </a:p>
        </p:txBody>
      </p:sp>
      <p:pic>
        <p:nvPicPr>
          <p:cNvPr descr="Synergy-icon-clutter.JPG" id="161" name="Shape 161"/>
          <p:cNvPicPr preferRelativeResize="0"/>
          <p:nvPr/>
        </p:nvPicPr>
        <p:blipFill rotWithShape="1">
          <a:blip r:embed="rId3">
            <a:alphaModFix/>
          </a:blip>
          <a:srcRect b="22410" l="0" r="0" t="19395"/>
          <a:stretch/>
        </p:blipFill>
        <p:spPr>
          <a:xfrm>
            <a:off x="1350375" y="1276325"/>
            <a:ext cx="6443248" cy="21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4248975"/>
            <a:ext cx="8384100" cy="58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Data quality is adversely affected</a:t>
            </a:r>
            <a:r>
              <a:rPr lang="en-GB"/>
              <a:t>, making nonsense out of the patients’ record, and of local and national data reuse for any purpose</a:t>
            </a:r>
          </a:p>
        </p:txBody>
      </p:sp>
      <p:pic>
        <p:nvPicPr>
          <p:cNvPr descr="S1-autocomplete-with-Read-Codes.PNG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725" y="2612337"/>
            <a:ext cx="59245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1-pt.JPG"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649" y="388124"/>
            <a:ext cx="5634699" cy="1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4230575"/>
            <a:ext cx="83841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User interactions take longer.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Imagine the effect this has on each patient’s waiting time in A&amp;E.</a:t>
            </a:r>
          </a:p>
        </p:txBody>
      </p:sp>
      <p:pic>
        <p:nvPicPr>
          <p:cNvPr descr="ICE doesn't talk to EMIS.png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175" y="851525"/>
            <a:ext cx="5693650" cy="270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4360800"/>
            <a:ext cx="8384100" cy="474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Users make mistakes,</a:t>
            </a:r>
            <a:r>
              <a:rPr lang="en-GB"/>
              <a:t> with potentially disastrous results</a:t>
            </a:r>
          </a:p>
        </p:txBody>
      </p:sp>
      <p:pic>
        <p:nvPicPr>
          <p:cNvPr descr="vision3-'oxycodone-is-a-controlled-drug'.png"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637" y="1652587"/>
            <a:ext cx="35147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4230575"/>
            <a:ext cx="83841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People find workarounds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descr="S1_had_a_chat_to_pt.pn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250" y="1720225"/>
            <a:ext cx="4713450" cy="10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Sometimes it’s just annoying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descr="IMS MAXIMS tips-file-not-in-directory.jpg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949" y="515274"/>
            <a:ext cx="3276100" cy="29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367625"/>
            <a:ext cx="8520600" cy="48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Importance of being Usable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006325"/>
            <a:ext cx="8520600" cy="3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1000"/>
              </a:spcBef>
              <a:buChar char="●"/>
            </a:pPr>
            <a:r>
              <a:rPr b="1" lang="en-GB"/>
              <a:t>“If it’s easier to do the right thing than the wrong thing, people will do the right thing” — </a:t>
            </a:r>
            <a:r>
              <a:rPr lang="en-GB"/>
              <a:t>Usability improves compliance with clinical coding, creates better and more reusable records, and increases safety.</a:t>
            </a:r>
          </a:p>
          <a:p>
            <a:pPr indent="-228600" lvl="0" marL="457200" rtl="0">
              <a:spcBef>
                <a:spcPts val="1000"/>
              </a:spcBef>
              <a:buChar char="●"/>
            </a:pPr>
            <a:r>
              <a:rPr b="1" lang="en-GB"/>
              <a:t>Clinician time is too expensive to waste —</a:t>
            </a:r>
            <a:r>
              <a:rPr lang="en-GB"/>
              <a:t> It is one of the most expensive resources the NHS purchases. Using it wisely is the only way to match clinical demand with supply.</a:t>
            </a:r>
          </a:p>
          <a:p>
            <a:pPr indent="-228600" lvl="0" marL="457200" rtl="0">
              <a:spcBef>
                <a:spcPts val="1000"/>
              </a:spcBef>
              <a:buChar char="●"/>
            </a:pPr>
            <a:r>
              <a:rPr b="1" lang="en-GB"/>
              <a:t>The recent</a:t>
            </a:r>
            <a:r>
              <a:rPr lang="en-GB"/>
              <a:t> </a:t>
            </a:r>
            <a:r>
              <a:rPr b="1" lang="en-GB"/>
              <a:t>Wachter review</a:t>
            </a:r>
            <a:r>
              <a:rPr lang="en-GB"/>
              <a:t> of NHS IT recommended User Centred Design (usability) be a key factor in the development of the NHS IT.</a:t>
            </a:r>
          </a:p>
          <a:p>
            <a:pPr indent="-228600" lvl="0" marL="457200">
              <a:spcBef>
                <a:spcPts val="1000"/>
              </a:spcBef>
              <a:buChar char="●"/>
            </a:pPr>
            <a:r>
              <a:rPr b="1" lang="en-GB"/>
              <a:t>Empirically to drive adoption</a:t>
            </a:r>
            <a:r>
              <a:rPr lang="en-GB"/>
              <a:t> — digital devices only became commonplace since the advent of highly usable operating systems, features and form factors.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